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7"/>
  </p:handoutMasterIdLst>
  <p:sldIdLst>
    <p:sldId id="261" r:id="rId2"/>
    <p:sldId id="256" r:id="rId3"/>
    <p:sldId id="262" r:id="rId4"/>
    <p:sldId id="264" r:id="rId5"/>
    <p:sldId id="265" r:id="rId6"/>
    <p:sldId id="267" r:id="rId7"/>
    <p:sldId id="309" r:id="rId8"/>
    <p:sldId id="310" r:id="rId9"/>
    <p:sldId id="283" r:id="rId10"/>
    <p:sldId id="278" r:id="rId11"/>
    <p:sldId id="301" r:id="rId12"/>
    <p:sldId id="297" r:id="rId13"/>
    <p:sldId id="296" r:id="rId14"/>
    <p:sldId id="298" r:id="rId15"/>
    <p:sldId id="299" r:id="rId16"/>
    <p:sldId id="300" r:id="rId17"/>
    <p:sldId id="313" r:id="rId18"/>
    <p:sldId id="308" r:id="rId19"/>
    <p:sldId id="303" r:id="rId20"/>
    <p:sldId id="305" r:id="rId21"/>
    <p:sldId id="311" r:id="rId22"/>
    <p:sldId id="306" r:id="rId23"/>
    <p:sldId id="307" r:id="rId24"/>
    <p:sldId id="312" r:id="rId25"/>
    <p:sldId id="295" r:id="rId26"/>
  </p:sldIdLst>
  <p:sldSz cx="9144000" cy="6858000" type="screen4x3"/>
  <p:notesSz cx="6797675" cy="9874250"/>
  <p:defaultText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88A0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rednji slog 2 – poudarek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Srednji slog 2 – poudarek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9" d="100"/>
          <a:sy n="89" d="100"/>
        </p:scale>
        <p:origin x="-1440" y="-29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glave 1"/>
          <p:cNvSpPr>
            <a:spLocks noGrp="1"/>
          </p:cNvSpPr>
          <p:nvPr>
            <p:ph type="hdr" sz="quarter"/>
          </p:nvPr>
        </p:nvSpPr>
        <p:spPr>
          <a:xfrm>
            <a:off x="0" y="0"/>
            <a:ext cx="2945660" cy="493713"/>
          </a:xfrm>
          <a:prstGeom prst="rect">
            <a:avLst/>
          </a:prstGeom>
        </p:spPr>
        <p:txBody>
          <a:bodyPr vert="horz" lIns="91824" tIns="45912" rIns="91824" bIns="45912" rtlCol="0"/>
          <a:lstStyle>
            <a:lvl1pPr algn="l">
              <a:defRPr sz="1200"/>
            </a:lvl1pPr>
          </a:lstStyle>
          <a:p>
            <a:endParaRPr lang="sl-SI"/>
          </a:p>
        </p:txBody>
      </p:sp>
      <p:sp>
        <p:nvSpPr>
          <p:cNvPr id="3" name="Ograda datuma 2"/>
          <p:cNvSpPr>
            <a:spLocks noGrp="1"/>
          </p:cNvSpPr>
          <p:nvPr>
            <p:ph type="dt" sz="quarter" idx="1"/>
          </p:nvPr>
        </p:nvSpPr>
        <p:spPr>
          <a:xfrm>
            <a:off x="3850442" y="0"/>
            <a:ext cx="2945660" cy="493713"/>
          </a:xfrm>
          <a:prstGeom prst="rect">
            <a:avLst/>
          </a:prstGeom>
        </p:spPr>
        <p:txBody>
          <a:bodyPr vert="horz" lIns="91824" tIns="45912" rIns="91824" bIns="45912" rtlCol="0"/>
          <a:lstStyle>
            <a:lvl1pPr algn="r">
              <a:defRPr sz="1200"/>
            </a:lvl1pPr>
          </a:lstStyle>
          <a:p>
            <a:fld id="{F2F5B692-9196-4BBE-BC70-4002384659D4}" type="datetimeFigureOut">
              <a:rPr lang="sl-SI" smtClean="0"/>
              <a:pPr/>
              <a:t>20.6.2016</a:t>
            </a:fld>
            <a:endParaRPr lang="sl-SI"/>
          </a:p>
        </p:txBody>
      </p:sp>
      <p:sp>
        <p:nvSpPr>
          <p:cNvPr id="4" name="Ograda noge 3"/>
          <p:cNvSpPr>
            <a:spLocks noGrp="1"/>
          </p:cNvSpPr>
          <p:nvPr>
            <p:ph type="ftr" sz="quarter" idx="2"/>
          </p:nvPr>
        </p:nvSpPr>
        <p:spPr>
          <a:xfrm>
            <a:off x="0" y="9378824"/>
            <a:ext cx="2945660" cy="493713"/>
          </a:xfrm>
          <a:prstGeom prst="rect">
            <a:avLst/>
          </a:prstGeom>
        </p:spPr>
        <p:txBody>
          <a:bodyPr vert="horz" lIns="91824" tIns="45912" rIns="91824" bIns="45912" rtlCol="0" anchor="b"/>
          <a:lstStyle>
            <a:lvl1pPr algn="l">
              <a:defRPr sz="1200"/>
            </a:lvl1pPr>
          </a:lstStyle>
          <a:p>
            <a:endParaRPr lang="sl-SI"/>
          </a:p>
        </p:txBody>
      </p:sp>
      <p:sp>
        <p:nvSpPr>
          <p:cNvPr id="5" name="Ograda številke diapozitiva 4"/>
          <p:cNvSpPr>
            <a:spLocks noGrp="1"/>
          </p:cNvSpPr>
          <p:nvPr>
            <p:ph type="sldNum" sz="quarter" idx="3"/>
          </p:nvPr>
        </p:nvSpPr>
        <p:spPr>
          <a:xfrm>
            <a:off x="3850442" y="9378824"/>
            <a:ext cx="2945660" cy="493713"/>
          </a:xfrm>
          <a:prstGeom prst="rect">
            <a:avLst/>
          </a:prstGeom>
        </p:spPr>
        <p:txBody>
          <a:bodyPr vert="horz" lIns="91824" tIns="45912" rIns="91824" bIns="45912" rtlCol="0" anchor="b"/>
          <a:lstStyle>
            <a:lvl1pPr algn="r">
              <a:defRPr sz="1200"/>
            </a:lvl1pPr>
          </a:lstStyle>
          <a:p>
            <a:fld id="{5922FEE7-CA2F-4B8E-8F5C-5D70F1F4ED17}" type="slidenum">
              <a:rPr lang="sl-SI" smtClean="0"/>
              <a:pPr/>
              <a:t>‹#›</a:t>
            </a:fld>
            <a:endParaRPr lang="sl-SI"/>
          </a:p>
        </p:txBody>
      </p:sp>
    </p:spTree>
    <p:extLst>
      <p:ext uri="{BB962C8B-B14F-4D97-AF65-F5344CB8AC3E}">
        <p14:creationId xmlns:p14="http://schemas.microsoft.com/office/powerpoint/2010/main" val="258177170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diapozitiv">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130425"/>
            <a:ext cx="7772400" cy="1470025"/>
          </a:xfrm>
        </p:spPr>
        <p:txBody>
          <a:bodyPr/>
          <a:lstStyle/>
          <a:p>
            <a:r>
              <a:rPr lang="sl-SI" smtClean="0"/>
              <a:t>Kliknite, če želite urediti slog naslova matrice</a:t>
            </a:r>
            <a:endParaRPr lang="sl-SI"/>
          </a:p>
        </p:txBody>
      </p:sp>
      <p:sp>
        <p:nvSpPr>
          <p:cNvPr id="3" name="Podnaslov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l-SI" smtClean="0"/>
              <a:t>Kliknite, če želite urediti slog podnaslova matrice</a:t>
            </a:r>
            <a:endParaRPr lang="sl-SI"/>
          </a:p>
        </p:txBody>
      </p:sp>
      <p:sp>
        <p:nvSpPr>
          <p:cNvPr id="4" name="Ograda datuma 3"/>
          <p:cNvSpPr>
            <a:spLocks noGrp="1"/>
          </p:cNvSpPr>
          <p:nvPr>
            <p:ph type="dt" sz="half" idx="10"/>
          </p:nvPr>
        </p:nvSpPr>
        <p:spPr/>
        <p:txBody>
          <a:bodyPr/>
          <a:lstStyle/>
          <a:p>
            <a:fld id="{78BBAF35-1A20-457F-9901-837678DA8FAF}" type="datetimeFigureOut">
              <a:rPr lang="sl-SI" smtClean="0"/>
              <a:pPr/>
              <a:t>20.6.2016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n navpično besedilo">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78BBAF35-1A20-457F-9901-837678DA8FAF}" type="datetimeFigureOut">
              <a:rPr lang="sl-SI" smtClean="0"/>
              <a:pPr/>
              <a:t>20.6.2016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Navpični naslov in besedilo">
    <p:spTree>
      <p:nvGrpSpPr>
        <p:cNvPr id="1" name=""/>
        <p:cNvGrpSpPr/>
        <p:nvPr/>
      </p:nvGrpSpPr>
      <p:grpSpPr>
        <a:xfrm>
          <a:off x="0" y="0"/>
          <a:ext cx="0" cy="0"/>
          <a:chOff x="0" y="0"/>
          <a:chExt cx="0" cy="0"/>
        </a:xfrm>
      </p:grpSpPr>
      <p:sp>
        <p:nvSpPr>
          <p:cNvPr id="2" name="Navpični naslov 1"/>
          <p:cNvSpPr>
            <a:spLocks noGrp="1"/>
          </p:cNvSpPr>
          <p:nvPr>
            <p:ph type="title" orient="vert"/>
          </p:nvPr>
        </p:nvSpPr>
        <p:spPr>
          <a:xfrm>
            <a:off x="6629400" y="274638"/>
            <a:ext cx="2057400" cy="5851525"/>
          </a:xfrm>
        </p:spPr>
        <p:txBody>
          <a:bodyPr vert="eaVert"/>
          <a:lstStyle/>
          <a:p>
            <a:r>
              <a:rPr lang="sl-SI" smtClean="0"/>
              <a:t>Kliknite, če želite urediti slog naslova matrice</a:t>
            </a:r>
            <a:endParaRPr lang="sl-SI"/>
          </a:p>
        </p:txBody>
      </p:sp>
      <p:sp>
        <p:nvSpPr>
          <p:cNvPr id="3" name="Ograda navpičnega besedila 2"/>
          <p:cNvSpPr>
            <a:spLocks noGrp="1"/>
          </p:cNvSpPr>
          <p:nvPr>
            <p:ph type="body" orient="vert" idx="1"/>
          </p:nvPr>
        </p:nvSpPr>
        <p:spPr>
          <a:xfrm>
            <a:off x="457200" y="274638"/>
            <a:ext cx="6019800" cy="5851525"/>
          </a:xfrm>
        </p:spPr>
        <p:txBody>
          <a:bodyPr vert="eaVert"/>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78BBAF35-1A20-457F-9901-837678DA8FAF}" type="datetimeFigureOut">
              <a:rPr lang="sl-SI" smtClean="0"/>
              <a:pPr/>
              <a:t>20.6.2016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idx="1"/>
          </p:nvPr>
        </p:nvSpPr>
        <p:spPr/>
        <p:txBody>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10"/>
          </p:nvPr>
        </p:nvSpPr>
        <p:spPr/>
        <p:txBody>
          <a:bodyPr/>
          <a:lstStyle/>
          <a:p>
            <a:fld id="{78BBAF35-1A20-457F-9901-837678DA8FAF}" type="datetimeFigureOut">
              <a:rPr lang="sl-SI" smtClean="0"/>
              <a:pPr/>
              <a:t>20.6.2016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Glava odseka">
    <p:spTree>
      <p:nvGrpSpPr>
        <p:cNvPr id="1" name=""/>
        <p:cNvGrpSpPr/>
        <p:nvPr/>
      </p:nvGrpSpPr>
      <p:grpSpPr>
        <a:xfrm>
          <a:off x="0" y="0"/>
          <a:ext cx="0" cy="0"/>
          <a:chOff x="0" y="0"/>
          <a:chExt cx="0" cy="0"/>
        </a:xfrm>
      </p:grpSpPr>
      <p:sp>
        <p:nvSpPr>
          <p:cNvPr id="2" name="Naslov 1"/>
          <p:cNvSpPr>
            <a:spLocks noGrp="1"/>
          </p:cNvSpPr>
          <p:nvPr>
            <p:ph type="title"/>
          </p:nvPr>
        </p:nvSpPr>
        <p:spPr>
          <a:xfrm>
            <a:off x="722313" y="4406900"/>
            <a:ext cx="7772400" cy="1362075"/>
          </a:xfrm>
        </p:spPr>
        <p:txBody>
          <a:bodyPr anchor="t"/>
          <a:lstStyle>
            <a:lvl1pPr algn="l">
              <a:defRPr sz="4000" b="1" cap="all"/>
            </a:lvl1pPr>
          </a:lstStyle>
          <a:p>
            <a:r>
              <a:rPr lang="sl-SI" smtClean="0"/>
              <a:t>Kliknite, če želite urediti slog naslova matrice</a:t>
            </a:r>
            <a:endParaRPr lang="sl-SI"/>
          </a:p>
        </p:txBody>
      </p:sp>
      <p:sp>
        <p:nvSpPr>
          <p:cNvPr id="3" name="Ograda besedila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l-SI" smtClean="0"/>
              <a:t>Kliknite, če želite urediti sloge besedila matrice</a:t>
            </a:r>
          </a:p>
        </p:txBody>
      </p:sp>
      <p:sp>
        <p:nvSpPr>
          <p:cNvPr id="4" name="Ograda datuma 3"/>
          <p:cNvSpPr>
            <a:spLocks noGrp="1"/>
          </p:cNvSpPr>
          <p:nvPr>
            <p:ph type="dt" sz="half" idx="10"/>
          </p:nvPr>
        </p:nvSpPr>
        <p:spPr/>
        <p:txBody>
          <a:bodyPr/>
          <a:lstStyle/>
          <a:p>
            <a:fld id="{78BBAF35-1A20-457F-9901-837678DA8FAF}" type="datetimeFigureOut">
              <a:rPr lang="sl-SI" smtClean="0"/>
              <a:pPr/>
              <a:t>20.6.2016</a:t>
            </a:fld>
            <a:endParaRPr lang="sl-SI"/>
          </a:p>
        </p:txBody>
      </p:sp>
      <p:sp>
        <p:nvSpPr>
          <p:cNvPr id="5" name="Ograda noge 4"/>
          <p:cNvSpPr>
            <a:spLocks noGrp="1"/>
          </p:cNvSpPr>
          <p:nvPr>
            <p:ph type="ftr" sz="quarter" idx="11"/>
          </p:nvPr>
        </p:nvSpPr>
        <p:spPr/>
        <p:txBody>
          <a:bodyPr/>
          <a:lstStyle/>
          <a:p>
            <a:endParaRPr lang="sl-SI"/>
          </a:p>
        </p:txBody>
      </p:sp>
      <p:sp>
        <p:nvSpPr>
          <p:cNvPr id="6" name="Ograda številke diapozitiva 5"/>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e vsebini">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vsebine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vsebine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datuma 4"/>
          <p:cNvSpPr>
            <a:spLocks noGrp="1"/>
          </p:cNvSpPr>
          <p:nvPr>
            <p:ph type="dt" sz="half" idx="10"/>
          </p:nvPr>
        </p:nvSpPr>
        <p:spPr/>
        <p:txBody>
          <a:bodyPr/>
          <a:lstStyle/>
          <a:p>
            <a:fld id="{78BBAF35-1A20-457F-9901-837678DA8FAF}" type="datetimeFigureOut">
              <a:rPr lang="sl-SI" smtClean="0"/>
              <a:pPr/>
              <a:t>20.6.2016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rimerjava">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lvl1pPr>
              <a:defRPr/>
            </a:lvl1p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4" name="Ograda vsebine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5" name="Ograda besedila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l-SI" smtClean="0"/>
              <a:t>Kliknite, če želite urediti sloge besedila matrice</a:t>
            </a:r>
          </a:p>
        </p:txBody>
      </p:sp>
      <p:sp>
        <p:nvSpPr>
          <p:cNvPr id="6" name="Ograda vsebine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7" name="Ograda datuma 6"/>
          <p:cNvSpPr>
            <a:spLocks noGrp="1"/>
          </p:cNvSpPr>
          <p:nvPr>
            <p:ph type="dt" sz="half" idx="10"/>
          </p:nvPr>
        </p:nvSpPr>
        <p:spPr/>
        <p:txBody>
          <a:bodyPr/>
          <a:lstStyle/>
          <a:p>
            <a:fld id="{78BBAF35-1A20-457F-9901-837678DA8FAF}" type="datetimeFigureOut">
              <a:rPr lang="sl-SI" smtClean="0"/>
              <a:pPr/>
              <a:t>20.6.2016</a:t>
            </a:fld>
            <a:endParaRPr lang="sl-SI"/>
          </a:p>
        </p:txBody>
      </p:sp>
      <p:sp>
        <p:nvSpPr>
          <p:cNvPr id="8" name="Ograda noge 7"/>
          <p:cNvSpPr>
            <a:spLocks noGrp="1"/>
          </p:cNvSpPr>
          <p:nvPr>
            <p:ph type="ftr" sz="quarter" idx="11"/>
          </p:nvPr>
        </p:nvSpPr>
        <p:spPr/>
        <p:txBody>
          <a:bodyPr/>
          <a:lstStyle/>
          <a:p>
            <a:endParaRPr lang="sl-SI"/>
          </a:p>
        </p:txBody>
      </p:sp>
      <p:sp>
        <p:nvSpPr>
          <p:cNvPr id="9" name="Ograda številke diapozitiva 8"/>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sl-SI" smtClean="0"/>
              <a:t>Kliknite, če želite urediti slog naslova matrice</a:t>
            </a:r>
            <a:endParaRPr lang="sl-SI"/>
          </a:p>
        </p:txBody>
      </p:sp>
      <p:sp>
        <p:nvSpPr>
          <p:cNvPr id="3" name="Ograda datuma 2"/>
          <p:cNvSpPr>
            <a:spLocks noGrp="1"/>
          </p:cNvSpPr>
          <p:nvPr>
            <p:ph type="dt" sz="half" idx="10"/>
          </p:nvPr>
        </p:nvSpPr>
        <p:spPr/>
        <p:txBody>
          <a:bodyPr/>
          <a:lstStyle/>
          <a:p>
            <a:fld id="{78BBAF35-1A20-457F-9901-837678DA8FAF}" type="datetimeFigureOut">
              <a:rPr lang="sl-SI" smtClean="0"/>
              <a:pPr/>
              <a:t>20.6.2016</a:t>
            </a:fld>
            <a:endParaRPr lang="sl-SI"/>
          </a:p>
        </p:txBody>
      </p:sp>
      <p:sp>
        <p:nvSpPr>
          <p:cNvPr id="4" name="Ograda noge 3"/>
          <p:cNvSpPr>
            <a:spLocks noGrp="1"/>
          </p:cNvSpPr>
          <p:nvPr>
            <p:ph type="ftr" sz="quarter" idx="11"/>
          </p:nvPr>
        </p:nvSpPr>
        <p:spPr/>
        <p:txBody>
          <a:bodyPr/>
          <a:lstStyle/>
          <a:p>
            <a:endParaRPr lang="sl-SI"/>
          </a:p>
        </p:txBody>
      </p:sp>
      <p:sp>
        <p:nvSpPr>
          <p:cNvPr id="5" name="Ograda številke diapozitiva 4"/>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en">
    <p:spTree>
      <p:nvGrpSpPr>
        <p:cNvPr id="1" name=""/>
        <p:cNvGrpSpPr/>
        <p:nvPr/>
      </p:nvGrpSpPr>
      <p:grpSpPr>
        <a:xfrm>
          <a:off x="0" y="0"/>
          <a:ext cx="0" cy="0"/>
          <a:chOff x="0" y="0"/>
          <a:chExt cx="0" cy="0"/>
        </a:xfrm>
      </p:grpSpPr>
      <p:sp>
        <p:nvSpPr>
          <p:cNvPr id="2" name="Ograda datuma 1"/>
          <p:cNvSpPr>
            <a:spLocks noGrp="1"/>
          </p:cNvSpPr>
          <p:nvPr>
            <p:ph type="dt" sz="half" idx="10"/>
          </p:nvPr>
        </p:nvSpPr>
        <p:spPr/>
        <p:txBody>
          <a:bodyPr/>
          <a:lstStyle/>
          <a:p>
            <a:fld id="{78BBAF35-1A20-457F-9901-837678DA8FAF}" type="datetimeFigureOut">
              <a:rPr lang="sl-SI" smtClean="0"/>
              <a:pPr/>
              <a:t>20.6.2016</a:t>
            </a:fld>
            <a:endParaRPr lang="sl-SI"/>
          </a:p>
        </p:txBody>
      </p:sp>
      <p:sp>
        <p:nvSpPr>
          <p:cNvPr id="3" name="Ograda noge 2"/>
          <p:cNvSpPr>
            <a:spLocks noGrp="1"/>
          </p:cNvSpPr>
          <p:nvPr>
            <p:ph type="ftr" sz="quarter" idx="11"/>
          </p:nvPr>
        </p:nvSpPr>
        <p:spPr/>
        <p:txBody>
          <a:bodyPr/>
          <a:lstStyle/>
          <a:p>
            <a:endParaRPr lang="sl-SI"/>
          </a:p>
        </p:txBody>
      </p:sp>
      <p:sp>
        <p:nvSpPr>
          <p:cNvPr id="4" name="Ograda številke diapozitiva 3"/>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Naslov in vsebina">
    <p:spTree>
      <p:nvGrpSpPr>
        <p:cNvPr id="1" name=""/>
        <p:cNvGrpSpPr/>
        <p:nvPr/>
      </p:nvGrpSpPr>
      <p:grpSpPr>
        <a:xfrm>
          <a:off x="0" y="0"/>
          <a:ext cx="0" cy="0"/>
          <a:chOff x="0" y="0"/>
          <a:chExt cx="0" cy="0"/>
        </a:xfrm>
      </p:grpSpPr>
      <p:sp>
        <p:nvSpPr>
          <p:cNvPr id="2" name="Naslov 1"/>
          <p:cNvSpPr>
            <a:spLocks noGrp="1"/>
          </p:cNvSpPr>
          <p:nvPr>
            <p:ph type="title"/>
          </p:nvPr>
        </p:nvSpPr>
        <p:spPr>
          <a:xfrm>
            <a:off x="457200" y="273050"/>
            <a:ext cx="3008313" cy="1162050"/>
          </a:xfrm>
        </p:spPr>
        <p:txBody>
          <a:bodyPr anchor="b"/>
          <a:lstStyle>
            <a:lvl1pPr algn="l">
              <a:defRPr sz="2000" b="1"/>
            </a:lvl1pPr>
          </a:lstStyle>
          <a:p>
            <a:r>
              <a:rPr lang="sl-SI" smtClean="0"/>
              <a:t>Kliknite, če želite urediti slog naslova matrice</a:t>
            </a:r>
            <a:endParaRPr lang="sl-SI"/>
          </a:p>
        </p:txBody>
      </p:sp>
      <p:sp>
        <p:nvSpPr>
          <p:cNvPr id="3" name="Ograda vsebine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besedila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p>
            <a:fld id="{78BBAF35-1A20-457F-9901-837678DA8FAF}" type="datetimeFigureOut">
              <a:rPr lang="sl-SI" smtClean="0"/>
              <a:pPr/>
              <a:t>20.6.2016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Naslov in slika">
    <p:spTree>
      <p:nvGrpSpPr>
        <p:cNvPr id="1" name=""/>
        <p:cNvGrpSpPr/>
        <p:nvPr/>
      </p:nvGrpSpPr>
      <p:grpSpPr>
        <a:xfrm>
          <a:off x="0" y="0"/>
          <a:ext cx="0" cy="0"/>
          <a:chOff x="0" y="0"/>
          <a:chExt cx="0" cy="0"/>
        </a:xfrm>
      </p:grpSpPr>
      <p:sp>
        <p:nvSpPr>
          <p:cNvPr id="2" name="Naslov 1"/>
          <p:cNvSpPr>
            <a:spLocks noGrp="1"/>
          </p:cNvSpPr>
          <p:nvPr>
            <p:ph type="title"/>
          </p:nvPr>
        </p:nvSpPr>
        <p:spPr>
          <a:xfrm>
            <a:off x="1792288" y="4800600"/>
            <a:ext cx="5486400" cy="566738"/>
          </a:xfrm>
        </p:spPr>
        <p:txBody>
          <a:bodyPr anchor="b"/>
          <a:lstStyle>
            <a:lvl1pPr algn="l">
              <a:defRPr sz="2000" b="1"/>
            </a:lvl1pPr>
          </a:lstStyle>
          <a:p>
            <a:r>
              <a:rPr lang="sl-SI" smtClean="0"/>
              <a:t>Kliknite, če želite urediti slog naslova matrice</a:t>
            </a:r>
            <a:endParaRPr lang="sl-SI"/>
          </a:p>
        </p:txBody>
      </p:sp>
      <p:sp>
        <p:nvSpPr>
          <p:cNvPr id="3" name="Ograda slik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l-SI"/>
          </a:p>
        </p:txBody>
      </p:sp>
      <p:sp>
        <p:nvSpPr>
          <p:cNvPr id="4" name="Ograda besedila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l-SI" smtClean="0"/>
              <a:t>Kliknite, če želite urediti sloge besedila matrice</a:t>
            </a:r>
          </a:p>
        </p:txBody>
      </p:sp>
      <p:sp>
        <p:nvSpPr>
          <p:cNvPr id="5" name="Ograda datuma 4"/>
          <p:cNvSpPr>
            <a:spLocks noGrp="1"/>
          </p:cNvSpPr>
          <p:nvPr>
            <p:ph type="dt" sz="half" idx="10"/>
          </p:nvPr>
        </p:nvSpPr>
        <p:spPr/>
        <p:txBody>
          <a:bodyPr/>
          <a:lstStyle/>
          <a:p>
            <a:fld id="{78BBAF35-1A20-457F-9901-837678DA8FAF}" type="datetimeFigureOut">
              <a:rPr lang="sl-SI" smtClean="0"/>
              <a:pPr/>
              <a:t>20.6.2016</a:t>
            </a:fld>
            <a:endParaRPr lang="sl-SI"/>
          </a:p>
        </p:txBody>
      </p:sp>
      <p:sp>
        <p:nvSpPr>
          <p:cNvPr id="6" name="Ograda noge 5"/>
          <p:cNvSpPr>
            <a:spLocks noGrp="1"/>
          </p:cNvSpPr>
          <p:nvPr>
            <p:ph type="ftr" sz="quarter" idx="11"/>
          </p:nvPr>
        </p:nvSpPr>
        <p:spPr/>
        <p:txBody>
          <a:bodyPr/>
          <a:lstStyle/>
          <a:p>
            <a:endParaRPr lang="sl-SI"/>
          </a:p>
        </p:txBody>
      </p:sp>
      <p:sp>
        <p:nvSpPr>
          <p:cNvPr id="7" name="Ograda številke diapozitiva 6"/>
          <p:cNvSpPr>
            <a:spLocks noGrp="1"/>
          </p:cNvSpPr>
          <p:nvPr>
            <p:ph type="sldNum" sz="quarter" idx="12"/>
          </p:nvPr>
        </p:nvSpPr>
        <p:spPr/>
        <p:txBody>
          <a:bodyPr/>
          <a:lstStyle/>
          <a:p>
            <a:fld id="{F9FA8E39-E48C-4388-9E97-23347A2D9207}" type="slidenum">
              <a:rPr lang="sl-SI" smtClean="0"/>
              <a:pPr/>
              <a:t>‹#›</a:t>
            </a:fld>
            <a:endParaRPr lang="sl-SI"/>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grada naslova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sl-SI" smtClean="0"/>
              <a:t>Kliknite, če želite urediti slog naslova matrice</a:t>
            </a:r>
            <a:endParaRPr lang="sl-SI"/>
          </a:p>
        </p:txBody>
      </p:sp>
      <p:sp>
        <p:nvSpPr>
          <p:cNvPr id="3" name="Ograda besedila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sl-SI" smtClean="0"/>
              <a:t>Kliknite, če želite urediti sloge besedila matrice</a:t>
            </a:r>
          </a:p>
          <a:p>
            <a:pPr lvl="1"/>
            <a:r>
              <a:rPr lang="sl-SI" smtClean="0"/>
              <a:t>Druga raven</a:t>
            </a:r>
          </a:p>
          <a:p>
            <a:pPr lvl="2"/>
            <a:r>
              <a:rPr lang="sl-SI" smtClean="0"/>
              <a:t>Tretja raven</a:t>
            </a:r>
          </a:p>
          <a:p>
            <a:pPr lvl="3"/>
            <a:r>
              <a:rPr lang="sl-SI" smtClean="0"/>
              <a:t>Četrta raven</a:t>
            </a:r>
          </a:p>
          <a:p>
            <a:pPr lvl="4"/>
            <a:r>
              <a:rPr lang="sl-SI" smtClean="0"/>
              <a:t>Peta raven</a:t>
            </a:r>
            <a:endParaRPr lang="sl-SI"/>
          </a:p>
        </p:txBody>
      </p:sp>
      <p:sp>
        <p:nvSpPr>
          <p:cNvPr id="4" name="Ograda datum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BBAF35-1A20-457F-9901-837678DA8FAF}" type="datetimeFigureOut">
              <a:rPr lang="sl-SI" smtClean="0"/>
              <a:pPr/>
              <a:t>20.6.2016</a:t>
            </a:fld>
            <a:endParaRPr lang="sl-SI"/>
          </a:p>
        </p:txBody>
      </p:sp>
      <p:sp>
        <p:nvSpPr>
          <p:cNvPr id="5" name="Ograda no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l-SI"/>
          </a:p>
        </p:txBody>
      </p:sp>
      <p:sp>
        <p:nvSpPr>
          <p:cNvPr id="6" name="Ograda številke diapoz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FA8E39-E48C-4388-9E97-23347A2D9207}" type="slidenum">
              <a:rPr lang="sl-SI" smtClean="0"/>
              <a:pPr/>
              <a:t>‹#›</a:t>
            </a:fld>
            <a:endParaRPr lang="sl-SI"/>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l-S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hyperlink" Target="http://www.las-vobjemusonca.si/" TargetMode="External"/><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hyperlink" Target="mailto:fabijana.medvescek@rra-sp.si" TargetMode="External"/><Relationship Id="rId2" Type="http://schemas.openxmlformats.org/officeDocument/2006/relationships/image" Target="../media/image1.jpeg"/><Relationship Id="rId1" Type="http://schemas.openxmlformats.org/officeDocument/2006/relationships/slideLayout" Target="../slideLayouts/slideLayout1.xml"/><Relationship Id="rId5" Type="http://schemas.openxmlformats.org/officeDocument/2006/relationships/hyperlink" Target="http://www.las-vobjemusonca.si/" TargetMode="External"/><Relationship Id="rId4" Type="http://schemas.openxmlformats.org/officeDocument/2006/relationships/hyperlink" Target="mailto:tina.gerbec@rra-sp.si"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2000240"/>
            <a:ext cx="7772400" cy="2857520"/>
          </a:xfrm>
        </p:spPr>
        <p:txBody>
          <a:bodyPr>
            <a:normAutofit/>
          </a:bodyPr>
          <a:lstStyle/>
          <a:p>
            <a:r>
              <a:rPr lang="sl-SI" sz="3200" b="1" cap="all" dirty="0" smtClean="0"/>
              <a:t/>
            </a:r>
            <a:br>
              <a:rPr lang="sl-SI" sz="3200" b="1" cap="all" dirty="0" smtClean="0"/>
            </a:br>
            <a:r>
              <a:rPr lang="sl-SI" sz="3200" b="1" cap="all" dirty="0" smtClean="0"/>
              <a:t>priprava </a:t>
            </a:r>
            <a:r>
              <a:rPr lang="sl-SI" sz="3200" b="1" cap="all" dirty="0"/>
              <a:t>strategije lokalnega razvoja LAS V OBJEMU SONCA </a:t>
            </a:r>
            <a:r>
              <a:rPr lang="sl-SI" sz="3200" b="1" cap="all" dirty="0" smtClean="0"/>
              <a:t/>
            </a:r>
            <a:br>
              <a:rPr lang="sl-SI" sz="3200" b="1" cap="all" dirty="0" smtClean="0"/>
            </a:br>
            <a:r>
              <a:rPr lang="sl-SI" sz="3200" b="1" cap="all" dirty="0" smtClean="0"/>
              <a:t>za </a:t>
            </a:r>
            <a:r>
              <a:rPr lang="sl-SI" sz="3200" b="1" cap="all" dirty="0"/>
              <a:t>obdobje </a:t>
            </a:r>
            <a:r>
              <a:rPr lang="sl-SI" sz="3200" b="1" cap="all" dirty="0" smtClean="0"/>
              <a:t>2014-2020 </a:t>
            </a:r>
            <a:br>
              <a:rPr lang="sl-SI" sz="3200" b="1" cap="all" dirty="0" smtClean="0"/>
            </a:br>
            <a:endParaRPr lang="sl-SI" sz="3200" b="1" cap="all" dirty="0">
              <a:latin typeface="Myriad Pro" pitchFamily="34" charset="0"/>
            </a:endParaRPr>
          </a:p>
        </p:txBody>
      </p:sp>
      <p:sp>
        <p:nvSpPr>
          <p:cNvPr id="4" name="PoljeZBesedilom 3"/>
          <p:cNvSpPr txBox="1"/>
          <p:nvPr/>
        </p:nvSpPr>
        <p:spPr>
          <a:xfrm>
            <a:off x="971600" y="5301208"/>
            <a:ext cx="7386614" cy="1231106"/>
          </a:xfrm>
          <a:prstGeom prst="rect">
            <a:avLst/>
          </a:prstGeom>
          <a:noFill/>
        </p:spPr>
        <p:txBody>
          <a:bodyPr wrap="square" rtlCol="0">
            <a:spAutoFit/>
          </a:bodyPr>
          <a:lstStyle/>
          <a:p>
            <a:pPr algn="ctr">
              <a:lnSpc>
                <a:spcPct val="80000"/>
              </a:lnSpc>
            </a:pPr>
            <a:r>
              <a:rPr lang="sl-SI" dirty="0" smtClean="0"/>
              <a:t>Fabijana Medvešček in Tina Gerbec</a:t>
            </a:r>
          </a:p>
          <a:p>
            <a:pPr algn="ctr">
              <a:lnSpc>
                <a:spcPct val="80000"/>
              </a:lnSpc>
            </a:pPr>
            <a:r>
              <a:rPr lang="sl-SI" dirty="0" smtClean="0"/>
              <a:t>RRA </a:t>
            </a:r>
            <a:r>
              <a:rPr lang="sl-SI" cap="all" dirty="0" smtClean="0"/>
              <a:t>severne Primorske </a:t>
            </a:r>
            <a:r>
              <a:rPr lang="sl-SI" dirty="0" smtClean="0"/>
              <a:t>d.o.o. Nova Gorica</a:t>
            </a:r>
          </a:p>
          <a:p>
            <a:pPr algn="ctr">
              <a:lnSpc>
                <a:spcPct val="80000"/>
              </a:lnSpc>
            </a:pPr>
            <a:endParaRPr lang="sl-SI" sz="1600" dirty="0">
              <a:latin typeface="Myriad Pro" pitchFamily="34" charset="0"/>
            </a:endParaRPr>
          </a:p>
          <a:p>
            <a:pPr algn="ctr">
              <a:lnSpc>
                <a:spcPct val="80000"/>
              </a:lnSpc>
            </a:pPr>
            <a:endParaRPr lang="sl-SI" dirty="0" smtClean="0">
              <a:latin typeface="Myriad Pro" pitchFamily="34" charset="0"/>
            </a:endParaRPr>
          </a:p>
          <a:p>
            <a:endParaRPr lang="sl-SI" dirty="0">
              <a:latin typeface="Myriad Pro" pitchFamily="34" charset="0"/>
            </a:endParaRPr>
          </a:p>
        </p:txBody>
      </p:sp>
      <p:sp>
        <p:nvSpPr>
          <p:cNvPr id="6" name="Pravokotnik 5"/>
          <p:cNvSpPr/>
          <p:nvPr/>
        </p:nvSpPr>
        <p:spPr>
          <a:xfrm>
            <a:off x="0" y="6643710"/>
            <a:ext cx="9180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99646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Določitev glavnih ciljev, tematskih področij ukrepanja in vrst </a:t>
            </a:r>
            <a:r>
              <a:rPr lang="sl-SI" sz="2400" b="1" dirty="0" smtClean="0">
                <a:latin typeface="+mn-lt"/>
              </a:rPr>
              <a:t>ukrepov v SLR</a:t>
            </a:r>
            <a:endParaRPr lang="sl-SI" sz="2400" b="1" dirty="0">
              <a:latin typeface="+mn-lt"/>
            </a:endParaRP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5355312"/>
          </a:xfrm>
          <a:prstGeom prst="rect">
            <a:avLst/>
          </a:prstGeom>
        </p:spPr>
        <p:txBody>
          <a:bodyPr wrap="square">
            <a:spAutoFit/>
          </a:bodyPr>
          <a:lstStyle/>
          <a:p>
            <a:pPr lvl="0" algn="just"/>
            <a:r>
              <a:rPr lang="sl-SI" dirty="0" smtClean="0"/>
              <a:t>Lokalno partnerstvo na </a:t>
            </a:r>
            <a:r>
              <a:rPr lang="sl-SI" dirty="0"/>
              <a:t>podlagi </a:t>
            </a:r>
            <a:r>
              <a:rPr lang="sl-SI" dirty="0" smtClean="0"/>
              <a:t>razvojnih </a:t>
            </a:r>
            <a:r>
              <a:rPr lang="sl-SI" dirty="0"/>
              <a:t>problemov in priložnosti svojega </a:t>
            </a:r>
            <a:r>
              <a:rPr lang="sl-SI" dirty="0" smtClean="0"/>
              <a:t>območja določi glavne cilje. </a:t>
            </a:r>
            <a:r>
              <a:rPr lang="sl-SI" dirty="0"/>
              <a:t>Za doseganje lokalnih ciljev in </a:t>
            </a:r>
            <a:r>
              <a:rPr lang="sl-SI" dirty="0" smtClean="0"/>
              <a:t>reševanje potreb </a:t>
            </a:r>
            <a:r>
              <a:rPr lang="sl-SI" dirty="0"/>
              <a:t>pa bomo načrtovali </a:t>
            </a:r>
            <a:r>
              <a:rPr lang="sl-SI" dirty="0" smtClean="0"/>
              <a:t>ukrepe.</a:t>
            </a:r>
          </a:p>
          <a:p>
            <a:pPr lvl="0" algn="just"/>
            <a:endParaRPr lang="sl-SI" dirty="0"/>
          </a:p>
          <a:p>
            <a:pPr lvl="0" algn="just"/>
            <a:r>
              <a:rPr lang="sl-SI" dirty="0" smtClean="0"/>
              <a:t>V Uredbi CLLD so bila opredeljena štiri ključna tematska </a:t>
            </a:r>
            <a:r>
              <a:rPr lang="sl-SI" dirty="0"/>
              <a:t>področja </a:t>
            </a:r>
            <a:r>
              <a:rPr lang="sl-SI" dirty="0" smtClean="0"/>
              <a:t>ukrepanja:</a:t>
            </a:r>
          </a:p>
          <a:p>
            <a:pPr marL="342900" lvl="0" indent="-342900" algn="just">
              <a:spcAft>
                <a:spcPts val="0"/>
              </a:spcAft>
              <a:buFont typeface="+mj-lt"/>
              <a:buAutoNum type="arabicPeriod"/>
            </a:pPr>
            <a:r>
              <a:rPr lang="sl-SI" b="1" dirty="0" smtClean="0">
                <a:ea typeface="Times New Roman"/>
                <a:cs typeface="Arial"/>
              </a:rPr>
              <a:t>ustvarjanje </a:t>
            </a:r>
            <a:r>
              <a:rPr lang="sl-SI" b="1" dirty="0">
                <a:ea typeface="Times New Roman"/>
                <a:cs typeface="Arial"/>
              </a:rPr>
              <a:t>delovnih mest, </a:t>
            </a:r>
            <a:endParaRPr lang="sl-SI" b="1" dirty="0">
              <a:ea typeface="Times New Roman"/>
              <a:cs typeface="Times New Roman"/>
            </a:endParaRPr>
          </a:p>
          <a:p>
            <a:pPr marL="342900" lvl="0" indent="-342900" algn="just">
              <a:spcAft>
                <a:spcPts val="0"/>
              </a:spcAft>
              <a:buFont typeface="+mj-lt"/>
              <a:buAutoNum type="arabicPeriod"/>
            </a:pPr>
            <a:r>
              <a:rPr lang="sl-SI" b="1" dirty="0">
                <a:ea typeface="Times New Roman"/>
                <a:cs typeface="Arial"/>
              </a:rPr>
              <a:t>razvoj osnovnih storitev, </a:t>
            </a:r>
            <a:endParaRPr lang="sl-SI" b="1" dirty="0">
              <a:ea typeface="Times New Roman"/>
              <a:cs typeface="Times New Roman"/>
            </a:endParaRPr>
          </a:p>
          <a:p>
            <a:pPr marL="342900" lvl="0" indent="-342900" algn="just">
              <a:spcAft>
                <a:spcPts val="0"/>
              </a:spcAft>
              <a:buFont typeface="+mj-lt"/>
              <a:buAutoNum type="arabicPeriod"/>
            </a:pPr>
            <a:r>
              <a:rPr lang="sl-SI" b="1" dirty="0">
                <a:ea typeface="Times New Roman"/>
                <a:cs typeface="Arial"/>
              </a:rPr>
              <a:t>varstvo okolja in ohranjanje narave ter </a:t>
            </a:r>
            <a:endParaRPr lang="sl-SI" b="1" dirty="0">
              <a:ea typeface="Times New Roman"/>
              <a:cs typeface="Times New Roman"/>
            </a:endParaRPr>
          </a:p>
          <a:p>
            <a:pPr marL="342900" lvl="0" indent="-342900" algn="just">
              <a:spcAft>
                <a:spcPts val="0"/>
              </a:spcAft>
              <a:buFont typeface="+mj-lt"/>
              <a:buAutoNum type="arabicPeriod"/>
            </a:pPr>
            <a:r>
              <a:rPr lang="sl-SI" b="1" dirty="0">
                <a:ea typeface="Times New Roman"/>
                <a:cs typeface="Arial"/>
              </a:rPr>
              <a:t>večja vključenost mladih, žensk in drugih ranljivih skupin. </a:t>
            </a:r>
            <a:endParaRPr lang="sl-SI" b="1" dirty="0">
              <a:ea typeface="Times New Roman"/>
              <a:cs typeface="Times New Roman"/>
            </a:endParaRPr>
          </a:p>
          <a:p>
            <a:pPr algn="just"/>
            <a:r>
              <a:rPr lang="sl-SI" dirty="0"/>
              <a:t> </a:t>
            </a:r>
          </a:p>
          <a:p>
            <a:pPr lvl="0" algn="just"/>
            <a:r>
              <a:rPr lang="sl-SI" dirty="0" smtClean="0"/>
              <a:t>V SLR mora biti opisano, na kakšen način in s katerimi ukrepi bo SLR prispevala </a:t>
            </a:r>
            <a:r>
              <a:rPr lang="sl-SI" dirty="0"/>
              <a:t>k uresničevanju horizontalnih ciljev Evropske unije, ki so</a:t>
            </a:r>
            <a:r>
              <a:rPr lang="sl-SI" dirty="0" smtClean="0"/>
              <a:t>:</a:t>
            </a:r>
            <a:endParaRPr lang="sl-SI" b="1" dirty="0"/>
          </a:p>
          <a:p>
            <a:pPr marL="285750" lvl="0" indent="-285750" algn="just">
              <a:buFontTx/>
              <a:buChar char="-"/>
            </a:pPr>
            <a:r>
              <a:rPr lang="sl-SI" b="1" dirty="0"/>
              <a:t>blaženje podnebnih sprememb in prilagajanje nanje, </a:t>
            </a:r>
            <a:endParaRPr lang="sl-SI" b="1" dirty="0" smtClean="0"/>
          </a:p>
          <a:p>
            <a:pPr marL="285750" lvl="0" indent="-285750" algn="just">
              <a:buFontTx/>
              <a:buChar char="-"/>
            </a:pPr>
            <a:r>
              <a:rPr lang="sl-SI" b="1" dirty="0" smtClean="0"/>
              <a:t>okolje </a:t>
            </a:r>
            <a:r>
              <a:rPr lang="sl-SI" b="1" dirty="0"/>
              <a:t>in </a:t>
            </a:r>
            <a:endParaRPr lang="sl-SI" b="1" dirty="0" smtClean="0"/>
          </a:p>
          <a:p>
            <a:pPr marL="285750" lvl="0" indent="-285750" algn="just">
              <a:buFontTx/>
              <a:buChar char="-"/>
            </a:pPr>
            <a:r>
              <a:rPr lang="sl-SI" b="1" dirty="0" smtClean="0"/>
              <a:t>inovacije</a:t>
            </a:r>
            <a:r>
              <a:rPr lang="sl-SI" b="1" dirty="0"/>
              <a:t>. </a:t>
            </a:r>
          </a:p>
          <a:p>
            <a:pPr algn="just"/>
            <a:r>
              <a:rPr lang="sl-SI" dirty="0"/>
              <a:t> </a:t>
            </a:r>
          </a:p>
          <a:p>
            <a:pPr lvl="0"/>
            <a:endParaRPr lang="sl-SI" dirty="0" smtClean="0"/>
          </a:p>
          <a:p>
            <a:pPr lvl="0"/>
            <a:endParaRPr lang="sl-SI" dirty="0"/>
          </a:p>
          <a:p>
            <a:r>
              <a:rPr lang="sl-SI" dirty="0"/>
              <a:t> </a:t>
            </a:r>
          </a:p>
        </p:txBody>
      </p:sp>
    </p:spTree>
    <p:extLst>
      <p:ext uri="{BB962C8B-B14F-4D97-AF65-F5344CB8AC3E}">
        <p14:creationId xmlns:p14="http://schemas.microsoft.com/office/powerpoint/2010/main" val="3148488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t>Določitev glavnih ciljev, tematskih področij ukrepanja in vrst ukrepov v </a:t>
            </a:r>
            <a:r>
              <a:rPr lang="sl-SI" sz="2400" b="1" dirty="0" smtClean="0"/>
              <a:t>SLR- </a:t>
            </a:r>
            <a:r>
              <a:rPr lang="sl-SI" sz="2400" dirty="0" smtClean="0"/>
              <a:t>Horizontalni cilji </a:t>
            </a:r>
            <a:r>
              <a:rPr lang="sl-SI" sz="2400" dirty="0"/>
              <a:t>Evropske </a:t>
            </a:r>
            <a:r>
              <a:rPr lang="sl-SI" sz="2400" dirty="0" smtClean="0"/>
              <a:t>unije 2014-2020</a:t>
            </a:r>
            <a:endParaRPr lang="sl-SI" sz="2400" b="1" dirty="0">
              <a:latin typeface="+mn-lt"/>
            </a:endParaRP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1477328"/>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endParaRPr lang="sl-SI" dirty="0" smtClean="0"/>
          </a:p>
          <a:p>
            <a:endParaRPr lang="sl-SI" dirty="0" smtClean="0"/>
          </a:p>
        </p:txBody>
      </p:sp>
      <p:sp>
        <p:nvSpPr>
          <p:cNvPr id="9" name="Pravokotnik 8"/>
          <p:cNvSpPr/>
          <p:nvPr/>
        </p:nvSpPr>
        <p:spPr>
          <a:xfrm>
            <a:off x="250112" y="2214971"/>
            <a:ext cx="8714376" cy="4247317"/>
          </a:xfrm>
          <a:prstGeom prst="rect">
            <a:avLst/>
          </a:prstGeom>
        </p:spPr>
        <p:txBody>
          <a:bodyPr wrap="square">
            <a:spAutoFit/>
          </a:bodyPr>
          <a:lstStyle/>
          <a:p>
            <a:pPr algn="just"/>
            <a:r>
              <a:rPr lang="sl-SI" dirty="0"/>
              <a:t>LAS mora v okviru </a:t>
            </a:r>
            <a:r>
              <a:rPr lang="sl-SI" dirty="0" smtClean="0"/>
              <a:t>izvajanja operacij </a:t>
            </a:r>
            <a:r>
              <a:rPr lang="sl-SI" dirty="0"/>
              <a:t>SLR podpreti tudi operacije, ki prispevajo k uresničevanju </a:t>
            </a:r>
            <a:r>
              <a:rPr lang="sl-SI" dirty="0" smtClean="0"/>
              <a:t>teh horizontalnih ciljev EU:</a:t>
            </a:r>
          </a:p>
          <a:p>
            <a:pPr algn="just"/>
            <a:r>
              <a:rPr lang="sl-SI" b="1" dirty="0" smtClean="0"/>
              <a:t>Blaženje podnebnih sprememb in prilagajanje nanje - </a:t>
            </a:r>
            <a:r>
              <a:rPr lang="sl-SI" dirty="0" smtClean="0"/>
              <a:t>Pričakuje </a:t>
            </a:r>
            <a:r>
              <a:rPr lang="sl-SI" dirty="0"/>
              <a:t>se predvsem </a:t>
            </a:r>
            <a:r>
              <a:rPr lang="sl-SI" dirty="0" smtClean="0"/>
              <a:t>operacije </a:t>
            </a:r>
            <a:r>
              <a:rPr lang="sl-SI" dirty="0"/>
              <a:t>ozaveščanja o podnebnih spremembah in prilagajanju nanje, ravno tako pa se lahko pričakuje različne inovativne pristope, ki bodo iskali rešitve bodisi v analizah in študijah bodisi v razvoju novih </a:t>
            </a:r>
            <a:r>
              <a:rPr lang="sl-SI" dirty="0" smtClean="0"/>
              <a:t>tehnologij.</a:t>
            </a:r>
          </a:p>
          <a:p>
            <a:pPr algn="just"/>
            <a:r>
              <a:rPr lang="sl-SI" b="1" dirty="0" smtClean="0"/>
              <a:t>Skrb </a:t>
            </a:r>
            <a:r>
              <a:rPr lang="sl-SI" b="1" dirty="0"/>
              <a:t>za okolje </a:t>
            </a:r>
            <a:r>
              <a:rPr lang="sl-SI" dirty="0" smtClean="0"/>
              <a:t>– Pričakuje </a:t>
            </a:r>
            <a:r>
              <a:rPr lang="sl-SI" dirty="0"/>
              <a:t>se lahko </a:t>
            </a:r>
            <a:r>
              <a:rPr lang="sl-SI" dirty="0" smtClean="0"/>
              <a:t>predvsem »</a:t>
            </a:r>
            <a:r>
              <a:rPr lang="sl-SI" dirty="0"/>
              <a:t>mehke« </a:t>
            </a:r>
            <a:r>
              <a:rPr lang="sl-SI" dirty="0" smtClean="0"/>
              <a:t>operacije, </a:t>
            </a:r>
            <a:r>
              <a:rPr lang="sl-SI" dirty="0"/>
              <a:t>v obliki ozaveščanja, obveščanja, promocije okoljsko naravnanih operacij. V primeru varovanj tako imenovanih posebnih območij, zaščitenih bodisi na podlagi direktive o pticah ali habitatih pa se lahko pričakuje tudi </a:t>
            </a:r>
            <a:r>
              <a:rPr lang="sl-SI" dirty="0" smtClean="0"/>
              <a:t>operacije, </a:t>
            </a:r>
            <a:r>
              <a:rPr lang="sl-SI" dirty="0"/>
              <a:t>s katerimi se bo vzdrževalo naravne pogoje za ohranitev </a:t>
            </a:r>
            <a:r>
              <a:rPr lang="sl-SI" dirty="0" smtClean="0"/>
              <a:t>vrst.</a:t>
            </a:r>
          </a:p>
          <a:p>
            <a:pPr algn="just"/>
            <a:r>
              <a:rPr lang="sl-SI" b="1" dirty="0" smtClean="0"/>
              <a:t>Inovacije</a:t>
            </a:r>
            <a:r>
              <a:rPr lang="sl-SI" dirty="0" smtClean="0"/>
              <a:t> – Pristop </a:t>
            </a:r>
            <a:r>
              <a:rPr lang="sl-SI" dirty="0"/>
              <a:t>in način načrtovanja in uresničevanja lokalnega razvoja preko LAS in njihovih SLR z uporabo pristopa »od spodaj navzgor« ima velik inovativen potencial</a:t>
            </a:r>
            <a:r>
              <a:rPr lang="sl-SI" dirty="0" smtClean="0"/>
              <a:t>. CLLD je tisti pristop, ki odpira prostor za nove, inovativne </a:t>
            </a:r>
            <a:r>
              <a:rPr lang="sl-SI" dirty="0"/>
              <a:t>razvojne rešitve in omogoča inovativne rešitve bodisi z rabo lokalnih virov, bodisi s prenosom primerov dobrih praks v lokalno okolje</a:t>
            </a:r>
            <a:r>
              <a:rPr lang="sl-SI" dirty="0" smtClean="0"/>
              <a:t>.</a:t>
            </a:r>
            <a:r>
              <a:rPr lang="sl-SI" dirty="0"/>
              <a:t> </a:t>
            </a:r>
          </a:p>
        </p:txBody>
      </p:sp>
    </p:spTree>
    <p:extLst>
      <p:ext uri="{BB962C8B-B14F-4D97-AF65-F5344CB8AC3E}">
        <p14:creationId xmlns:p14="http://schemas.microsoft.com/office/powerpoint/2010/main" val="303215868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t>Določitev glavnih ciljev, tematskih področij ukrepanja in vrst ukrepov v SLR</a:t>
            </a:r>
            <a:endParaRPr lang="sl-SI" sz="2400" b="1" dirty="0">
              <a:latin typeface="+mn-lt"/>
            </a:endParaRP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3416320"/>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pPr marL="285750" indent="-285750">
              <a:buFont typeface="Wingdings" panose="05000000000000000000" pitchFamily="2" charset="2"/>
              <a:buChar char="Ø"/>
            </a:pPr>
            <a:r>
              <a:rPr lang="sl-SI" dirty="0" smtClean="0"/>
              <a:t>Ali </a:t>
            </a:r>
            <a:r>
              <a:rPr lang="sl-SI" dirty="0"/>
              <a:t>so </a:t>
            </a:r>
            <a:r>
              <a:rPr lang="sl-SI" dirty="0" smtClean="0"/>
              <a:t>v </a:t>
            </a:r>
            <a:r>
              <a:rPr lang="sl-SI" dirty="0"/>
              <a:t>Uredbi CLLD </a:t>
            </a:r>
            <a:r>
              <a:rPr lang="sl-SI" dirty="0" smtClean="0"/>
              <a:t>opredeljena </a:t>
            </a:r>
            <a:r>
              <a:rPr lang="sl-SI" dirty="0"/>
              <a:t>štiri ključna tematska področja ukrepanja aktualna za pripravo </a:t>
            </a:r>
            <a:r>
              <a:rPr lang="sl-SI" dirty="0" smtClean="0"/>
              <a:t>strategije LAS V OBJEMU SONCA?</a:t>
            </a:r>
          </a:p>
          <a:p>
            <a:r>
              <a:rPr lang="sl-SI" dirty="0"/>
              <a:t> </a:t>
            </a:r>
          </a:p>
          <a:p>
            <a:r>
              <a:rPr lang="sl-SI" dirty="0"/>
              <a:t>◦ Ustvarjanje novih </a:t>
            </a:r>
            <a:r>
              <a:rPr lang="sl-SI" b="1" dirty="0"/>
              <a:t>delovnih mest</a:t>
            </a:r>
          </a:p>
          <a:p>
            <a:r>
              <a:rPr lang="sl-SI" dirty="0"/>
              <a:t>◦ </a:t>
            </a:r>
            <a:r>
              <a:rPr lang="sl-SI" b="1" dirty="0"/>
              <a:t>Osnovne storitve </a:t>
            </a:r>
            <a:r>
              <a:rPr lang="sl-SI" dirty="0"/>
              <a:t>na podeželju</a:t>
            </a:r>
          </a:p>
          <a:p>
            <a:r>
              <a:rPr lang="sl-SI" dirty="0"/>
              <a:t>◦ </a:t>
            </a:r>
            <a:r>
              <a:rPr lang="sl-SI" b="1" dirty="0"/>
              <a:t>Varstvo okolja in ohranjanje narave</a:t>
            </a:r>
          </a:p>
          <a:p>
            <a:r>
              <a:rPr lang="sl-SI" dirty="0"/>
              <a:t>◦ Večja vključenost mladih in žensk ter drugih </a:t>
            </a:r>
            <a:r>
              <a:rPr lang="sl-SI" b="1" dirty="0"/>
              <a:t>ranljivih skupin</a:t>
            </a:r>
            <a:endParaRPr lang="sl-SI" dirty="0"/>
          </a:p>
          <a:p>
            <a:endParaRPr lang="sl-SI" dirty="0" smtClean="0"/>
          </a:p>
          <a:p>
            <a:endParaRPr lang="sl-SI" dirty="0" smtClean="0"/>
          </a:p>
        </p:txBody>
      </p:sp>
    </p:spTree>
    <p:extLst>
      <p:ext uri="{BB962C8B-B14F-4D97-AF65-F5344CB8AC3E}">
        <p14:creationId xmlns:p14="http://schemas.microsoft.com/office/powerpoint/2010/main" val="254218729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a:bodyPr>
          <a:lstStyle/>
          <a:p>
            <a:pPr algn="l">
              <a:lnSpc>
                <a:spcPct val="80000"/>
              </a:lnSpc>
            </a:pPr>
            <a:r>
              <a:rPr lang="sl-SI" sz="2400" b="1" dirty="0"/>
              <a:t>U</a:t>
            </a:r>
            <a:r>
              <a:rPr lang="sl-SI" sz="2400" b="1" dirty="0" smtClean="0"/>
              <a:t>stvarjanje </a:t>
            </a:r>
            <a:r>
              <a:rPr lang="sl-SI" sz="2400" b="1" dirty="0"/>
              <a:t>delovnih mest </a:t>
            </a:r>
            <a:endParaRPr lang="sl-SI" sz="2400" b="1" dirty="0">
              <a:latin typeface="+mn-lt"/>
            </a:endParaRPr>
          </a:p>
        </p:txBody>
      </p:sp>
      <p:sp>
        <p:nvSpPr>
          <p:cNvPr id="4" name="PoljeZBesedilom 3"/>
          <p:cNvSpPr txBox="1"/>
          <p:nvPr/>
        </p:nvSpPr>
        <p:spPr>
          <a:xfrm>
            <a:off x="251520" y="2214554"/>
            <a:ext cx="8640960" cy="4801314"/>
          </a:xfrm>
          <a:prstGeom prst="rect">
            <a:avLst/>
          </a:prstGeom>
          <a:noFill/>
        </p:spPr>
        <p:txBody>
          <a:bodyPr wrap="square" rtlCol="0">
            <a:spAutoFit/>
          </a:bodyPr>
          <a:lstStyle/>
          <a:p>
            <a:pPr algn="just"/>
            <a:r>
              <a:rPr lang="sl-SI" b="1" dirty="0" smtClean="0"/>
              <a:t>Spodbujanje podjetniških aktivnosti in inovativnih razvojnih partnerstev</a:t>
            </a:r>
          </a:p>
          <a:p>
            <a:pPr algn="just"/>
            <a:endParaRPr lang="sl-SI" b="1" dirty="0"/>
          </a:p>
          <a:p>
            <a:pPr algn="just"/>
            <a:r>
              <a:rPr lang="sl-SI" b="1" dirty="0" smtClean="0"/>
              <a:t>Nova </a:t>
            </a:r>
            <a:r>
              <a:rPr lang="sl-SI" b="1" dirty="0"/>
              <a:t>delovna </a:t>
            </a:r>
            <a:r>
              <a:rPr lang="sl-SI" b="1" dirty="0" smtClean="0"/>
              <a:t>mesta </a:t>
            </a:r>
            <a:r>
              <a:rPr lang="sl-SI" dirty="0" smtClean="0"/>
              <a:t>– </a:t>
            </a:r>
            <a:r>
              <a:rPr lang="sl-SI" dirty="0"/>
              <a:t>primeri </a:t>
            </a:r>
            <a:r>
              <a:rPr lang="sl-SI" dirty="0" smtClean="0"/>
              <a:t>tematik:</a:t>
            </a:r>
            <a:endParaRPr lang="sl-SI" dirty="0"/>
          </a:p>
          <a:p>
            <a:pPr marL="342900" lvl="0" indent="-342900" algn="just">
              <a:buAutoNum type="arabicPeriod"/>
            </a:pPr>
            <a:r>
              <a:rPr lang="sl-SI" b="1" dirty="0" smtClean="0"/>
              <a:t>razvoj </a:t>
            </a:r>
            <a:r>
              <a:rPr lang="sl-SI" b="1" dirty="0"/>
              <a:t>podjetništva in ustanavljanje novih delovnih </a:t>
            </a:r>
            <a:r>
              <a:rPr lang="sl-SI" b="1" dirty="0" smtClean="0"/>
              <a:t>mest </a:t>
            </a:r>
            <a:r>
              <a:rPr lang="sl-SI" dirty="0" smtClean="0"/>
              <a:t>– podpora aktivnostim za povečanje podjetnosti, ustvarjalnosti in inovativnosti ter aktivnosti, ki bodo prispevale k ustvarjanju pogojev za izvajanje podjetniških iniciativ (npr. vzpostavitev neformalnih mrež za spodbujanje podjetništva - tudi socialnega podjetništva, MSP),</a:t>
            </a:r>
          </a:p>
          <a:p>
            <a:pPr marL="342900" lvl="0" indent="-342900" algn="just">
              <a:buAutoNum type="arabicPeriod"/>
            </a:pPr>
            <a:r>
              <a:rPr lang="sl-SI" b="1" dirty="0" smtClean="0"/>
              <a:t>razvoj </a:t>
            </a:r>
            <a:r>
              <a:rPr lang="sl-SI" b="1" dirty="0"/>
              <a:t>socialnih storitev na podeželju</a:t>
            </a:r>
            <a:r>
              <a:rPr lang="sl-SI" dirty="0" smtClean="0"/>
              <a:t>, </a:t>
            </a:r>
          </a:p>
          <a:p>
            <a:pPr marL="342900" lvl="0" indent="-342900" algn="just">
              <a:buAutoNum type="arabicPeriod"/>
            </a:pPr>
            <a:r>
              <a:rPr lang="sl-SI" dirty="0" smtClean="0"/>
              <a:t>razvoj turizma,</a:t>
            </a:r>
          </a:p>
          <a:p>
            <a:pPr marL="342900" lvl="0" indent="-342900" algn="just">
              <a:buAutoNum type="arabicPeriod"/>
            </a:pPr>
            <a:r>
              <a:rPr lang="sl-SI" dirty="0"/>
              <a:t>r</a:t>
            </a:r>
            <a:r>
              <a:rPr lang="sl-SI" dirty="0" smtClean="0"/>
              <a:t>azvoj ponudbe lokalnih proizvodov in storitev, oblikovanje mreže lokalnih ponudnikov</a:t>
            </a:r>
          </a:p>
          <a:p>
            <a:pPr marL="342900" lvl="0" indent="-342900" algn="just">
              <a:buAutoNum type="arabicPeriod"/>
            </a:pPr>
            <a:r>
              <a:rPr lang="sl-SI" b="1" dirty="0" smtClean="0"/>
              <a:t>dvig </a:t>
            </a:r>
            <a:r>
              <a:rPr lang="sl-SI" b="1" dirty="0"/>
              <a:t>dodane vrednosti kmetijskim, gozdarskim in živilskim proizvodom</a:t>
            </a:r>
            <a:r>
              <a:rPr lang="sl-SI" dirty="0" smtClean="0"/>
              <a:t>, </a:t>
            </a:r>
          </a:p>
          <a:p>
            <a:pPr marL="342900" lvl="0" indent="-342900" algn="just">
              <a:buAutoNum type="arabicPeriod"/>
            </a:pPr>
            <a:r>
              <a:rPr lang="sl-SI" b="1" dirty="0" smtClean="0"/>
              <a:t>povečanje </a:t>
            </a:r>
            <a:r>
              <a:rPr lang="sl-SI" b="1" dirty="0"/>
              <a:t>lokalne samooskrbe in spodbujanje kratkih dobavnih </a:t>
            </a:r>
            <a:r>
              <a:rPr lang="sl-SI" b="1" dirty="0" smtClean="0"/>
              <a:t>verig.</a:t>
            </a:r>
          </a:p>
          <a:p>
            <a:pPr lvl="0" algn="just"/>
            <a:endParaRPr lang="sl-SI" dirty="0"/>
          </a:p>
          <a:p>
            <a:pPr lvl="0" algn="just"/>
            <a:r>
              <a:rPr lang="sl-SI" dirty="0" smtClean="0"/>
              <a:t>Aktivnosti, ki spodbujajo razvoj in ustvarjanje delovnih mest.</a:t>
            </a:r>
          </a:p>
          <a:p>
            <a:pPr algn="just"/>
            <a:endParaRPr lang="sl-SI" dirty="0"/>
          </a:p>
          <a:p>
            <a:pPr algn="just"/>
            <a:r>
              <a:rPr lang="sl-SI" dirty="0" smtClean="0"/>
              <a:t>Rezultat</a:t>
            </a:r>
            <a:r>
              <a:rPr lang="sl-SI" dirty="0"/>
              <a:t>: novo delovno mesto</a:t>
            </a:r>
            <a:endParaRPr lang="sl-SI" dirty="0" smtClean="0"/>
          </a:p>
          <a:p>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9403960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0" y="1571612"/>
            <a:ext cx="7772400" cy="571504"/>
          </a:xfrm>
        </p:spPr>
        <p:txBody>
          <a:bodyPr>
            <a:noAutofit/>
          </a:bodyPr>
          <a:lstStyle/>
          <a:p>
            <a:pPr algn="l">
              <a:lnSpc>
                <a:spcPct val="80000"/>
              </a:lnSpc>
            </a:pPr>
            <a:r>
              <a:rPr lang="sl-SI" sz="2400" b="1" dirty="0" smtClean="0"/>
              <a:t>  Osnovne </a:t>
            </a:r>
            <a:r>
              <a:rPr lang="sl-SI" sz="2400" b="1" dirty="0"/>
              <a:t>storitve </a:t>
            </a:r>
            <a:r>
              <a:rPr lang="sl-SI" sz="2400" dirty="0"/>
              <a:t>na </a:t>
            </a:r>
            <a:r>
              <a:rPr lang="sl-SI" sz="2400" dirty="0" smtClean="0"/>
              <a:t>podeželju (financirano iz EKSRP)</a:t>
            </a:r>
            <a:endParaRPr lang="sl-SI" sz="2400" b="1" dirty="0">
              <a:latin typeface="+mn-lt"/>
            </a:endParaRPr>
          </a:p>
        </p:txBody>
      </p:sp>
      <p:sp>
        <p:nvSpPr>
          <p:cNvPr id="4" name="PoljeZBesedilom 3"/>
          <p:cNvSpPr txBox="1"/>
          <p:nvPr/>
        </p:nvSpPr>
        <p:spPr>
          <a:xfrm>
            <a:off x="222369" y="2185994"/>
            <a:ext cx="8424936" cy="5355312"/>
          </a:xfrm>
          <a:prstGeom prst="rect">
            <a:avLst/>
          </a:prstGeom>
          <a:noFill/>
        </p:spPr>
        <p:txBody>
          <a:bodyPr wrap="square" rtlCol="0">
            <a:spAutoFit/>
          </a:bodyPr>
          <a:lstStyle/>
          <a:p>
            <a:pPr algn="just"/>
            <a:r>
              <a:rPr lang="sl-SI" dirty="0"/>
              <a:t>Razvoj </a:t>
            </a:r>
            <a:r>
              <a:rPr lang="sl-SI" dirty="0" smtClean="0"/>
              <a:t>osnovnih </a:t>
            </a:r>
            <a:r>
              <a:rPr lang="sl-SI" dirty="0"/>
              <a:t>storitev </a:t>
            </a:r>
            <a:r>
              <a:rPr lang="sl-SI" dirty="0" smtClean="0"/>
              <a:t>je </a:t>
            </a:r>
            <a:r>
              <a:rPr lang="sl-SI" dirty="0"/>
              <a:t>bistveni element prizadevanj za </a:t>
            </a:r>
            <a:r>
              <a:rPr lang="sl-SI" u="sng" dirty="0"/>
              <a:t>uresničitev potenciala rasti in spodbujanje trajnosti podeželskih območij</a:t>
            </a:r>
            <a:r>
              <a:rPr lang="sl-SI" dirty="0" smtClean="0"/>
              <a:t>. Podpora je namenjena </a:t>
            </a:r>
            <a:r>
              <a:rPr lang="sl-SI" u="sng" dirty="0" smtClean="0"/>
              <a:t>aktivnostim</a:t>
            </a:r>
            <a:r>
              <a:rPr lang="sl-SI" dirty="0" smtClean="0"/>
              <a:t>, ki bodo prispevale k zmanjševanju tveganja revščine in povečanju kakovosti življenja. </a:t>
            </a:r>
            <a:r>
              <a:rPr lang="en-US" dirty="0" smtClean="0"/>
              <a:t>S </a:t>
            </a:r>
            <a:r>
              <a:rPr lang="en-US" dirty="0" err="1"/>
              <a:t>sredstvi</a:t>
            </a:r>
            <a:r>
              <a:rPr lang="en-US" dirty="0"/>
              <a:t> CLLD se </a:t>
            </a:r>
            <a:r>
              <a:rPr lang="en-US" dirty="0" err="1"/>
              <a:t>lahko</a:t>
            </a:r>
            <a:r>
              <a:rPr lang="en-US" dirty="0"/>
              <a:t> </a:t>
            </a:r>
            <a:r>
              <a:rPr lang="en-US" dirty="0" err="1" smtClean="0"/>
              <a:t>izved</a:t>
            </a:r>
            <a:r>
              <a:rPr lang="sl-SI" dirty="0" err="1" smtClean="0"/>
              <a:t>ejo</a:t>
            </a:r>
            <a:r>
              <a:rPr lang="en-US" dirty="0" smtClean="0"/>
              <a:t> </a:t>
            </a:r>
            <a:r>
              <a:rPr lang="en-US" dirty="0" err="1"/>
              <a:t>nekatere</a:t>
            </a:r>
            <a:r>
              <a:rPr lang="en-US" dirty="0"/>
              <a:t> </a:t>
            </a:r>
            <a:r>
              <a:rPr lang="en-US" dirty="0" err="1" smtClean="0"/>
              <a:t>manjše</a:t>
            </a:r>
            <a:r>
              <a:rPr lang="sl-SI" dirty="0" smtClean="0"/>
              <a:t> naložbe v infrastrukturo,</a:t>
            </a:r>
            <a:r>
              <a:rPr lang="en-US" dirty="0" smtClean="0"/>
              <a:t> </a:t>
            </a:r>
            <a:r>
              <a:rPr lang="en-US" dirty="0" err="1"/>
              <a:t>ki</a:t>
            </a:r>
            <a:r>
              <a:rPr lang="en-US" dirty="0"/>
              <a:t> </a:t>
            </a:r>
            <a:r>
              <a:rPr lang="sl-SI" dirty="0"/>
              <a:t> </a:t>
            </a:r>
            <a:r>
              <a:rPr lang="sl-SI" dirty="0" smtClean="0"/>
              <a:t>pa morajo</a:t>
            </a:r>
            <a:r>
              <a:rPr lang="en-US" dirty="0" smtClean="0"/>
              <a:t> </a:t>
            </a:r>
            <a:r>
              <a:rPr lang="en-US" u="sng" dirty="0" err="1"/>
              <a:t>pomembno</a:t>
            </a:r>
            <a:r>
              <a:rPr lang="en-US" u="sng" dirty="0"/>
              <a:t> </a:t>
            </a:r>
            <a:r>
              <a:rPr lang="en-US" u="sng" dirty="0" err="1" smtClean="0"/>
              <a:t>prispe</a:t>
            </a:r>
            <a:r>
              <a:rPr lang="sl-SI" u="sng" dirty="0" smtClean="0"/>
              <a:t>vati</a:t>
            </a:r>
            <a:r>
              <a:rPr lang="en-US" u="sng" dirty="0" smtClean="0"/>
              <a:t> </a:t>
            </a:r>
            <a:r>
              <a:rPr lang="en-US" u="sng" dirty="0"/>
              <a:t>k </a:t>
            </a:r>
            <a:r>
              <a:rPr lang="en-US" u="sng" dirty="0" err="1"/>
              <a:t>razvoju</a:t>
            </a:r>
            <a:r>
              <a:rPr lang="en-US" u="sng" dirty="0"/>
              <a:t> </a:t>
            </a:r>
            <a:r>
              <a:rPr lang="en-US" u="sng" dirty="0" err="1"/>
              <a:t>lokalnega</a:t>
            </a:r>
            <a:r>
              <a:rPr lang="en-US" u="sng" dirty="0"/>
              <a:t> </a:t>
            </a:r>
            <a:r>
              <a:rPr lang="en-US" u="sng" dirty="0" err="1"/>
              <a:t>okolja</a:t>
            </a:r>
            <a:r>
              <a:rPr lang="en-US" u="sng" dirty="0"/>
              <a:t>, </a:t>
            </a:r>
            <a:r>
              <a:rPr lang="en-US" u="sng" dirty="0" err="1"/>
              <a:t>bodisi</a:t>
            </a:r>
            <a:r>
              <a:rPr lang="en-US" u="sng" dirty="0"/>
              <a:t> z </a:t>
            </a:r>
            <a:r>
              <a:rPr lang="en-US" u="sng" dirty="0" err="1"/>
              <a:t>vidika</a:t>
            </a:r>
            <a:r>
              <a:rPr lang="en-US" u="sng" dirty="0"/>
              <a:t> </a:t>
            </a:r>
            <a:r>
              <a:rPr lang="en-US" u="sng" dirty="0" err="1"/>
              <a:t>nadaljnjega</a:t>
            </a:r>
            <a:r>
              <a:rPr lang="en-US" u="sng" dirty="0"/>
              <a:t> </a:t>
            </a:r>
            <a:r>
              <a:rPr lang="en-US" u="sng" dirty="0" err="1"/>
              <a:t>razvoja</a:t>
            </a:r>
            <a:r>
              <a:rPr lang="en-US" u="sng" dirty="0"/>
              <a:t>, </a:t>
            </a:r>
            <a:r>
              <a:rPr lang="en-US" u="sng" dirty="0" err="1"/>
              <a:t>novih</a:t>
            </a:r>
            <a:r>
              <a:rPr lang="en-US" u="sng" dirty="0"/>
              <a:t> </a:t>
            </a:r>
            <a:r>
              <a:rPr lang="en-US" u="sng" dirty="0" err="1"/>
              <a:t>zaposlitev</a:t>
            </a:r>
            <a:r>
              <a:rPr lang="en-US" u="sng" dirty="0"/>
              <a:t> </a:t>
            </a:r>
            <a:r>
              <a:rPr lang="en-US" u="sng" dirty="0" err="1"/>
              <a:t>itn</a:t>
            </a:r>
            <a:r>
              <a:rPr lang="en-US" u="sng" dirty="0" smtClean="0"/>
              <a:t>.</a:t>
            </a:r>
            <a:r>
              <a:rPr lang="sl-SI" dirty="0" smtClean="0"/>
              <a:t> Pomembna je razvitost in dostopnost infrastrukture za prebivalce in podjetja (nevarnost </a:t>
            </a:r>
            <a:r>
              <a:rPr lang="sl-SI" dirty="0" err="1" smtClean="0"/>
              <a:t>depopulacije</a:t>
            </a:r>
            <a:r>
              <a:rPr lang="sl-SI" dirty="0" smtClean="0"/>
              <a:t> in marginalizacije).</a:t>
            </a:r>
            <a:endParaRPr lang="sl-SI" b="1" dirty="0" smtClean="0"/>
          </a:p>
          <a:p>
            <a:pPr algn="just"/>
            <a:r>
              <a:rPr lang="sl-SI" b="1" dirty="0" smtClean="0"/>
              <a:t>Osnovne storitve </a:t>
            </a:r>
            <a:r>
              <a:rPr lang="sl-SI" dirty="0" smtClean="0"/>
              <a:t>– </a:t>
            </a:r>
            <a:r>
              <a:rPr lang="sl-SI" dirty="0"/>
              <a:t>primeri tematik</a:t>
            </a:r>
            <a:r>
              <a:rPr lang="sl-SI" dirty="0" smtClean="0"/>
              <a:t>:</a:t>
            </a:r>
          </a:p>
          <a:p>
            <a:pPr marL="342900" indent="-342900" algn="just">
              <a:buFont typeface="+mj-lt"/>
              <a:buAutoNum type="arabicPeriod"/>
            </a:pPr>
            <a:r>
              <a:rPr lang="sl-SI" b="1" dirty="0"/>
              <a:t>r</a:t>
            </a:r>
            <a:r>
              <a:rPr lang="sl-SI" b="1" dirty="0" smtClean="0"/>
              <a:t>azvoj lokalne infrastrukture </a:t>
            </a:r>
            <a:r>
              <a:rPr lang="sl-SI" dirty="0" smtClean="0"/>
              <a:t>in vzpostavitev, izboljšanje </a:t>
            </a:r>
            <a:r>
              <a:rPr lang="sl-SI" dirty="0"/>
              <a:t>ali razširitev </a:t>
            </a:r>
            <a:r>
              <a:rPr lang="sl-SI" b="1" dirty="0"/>
              <a:t>lokalnih osnovnih </a:t>
            </a:r>
            <a:r>
              <a:rPr lang="sl-SI" b="1" dirty="0" smtClean="0"/>
              <a:t>storitev</a:t>
            </a:r>
            <a:r>
              <a:rPr lang="sl-SI" dirty="0" smtClean="0"/>
              <a:t>,</a:t>
            </a:r>
          </a:p>
          <a:p>
            <a:pPr marL="342900" indent="-342900" algn="just">
              <a:buFont typeface="+mj-lt"/>
              <a:buAutoNum type="arabicPeriod"/>
            </a:pPr>
            <a:r>
              <a:rPr lang="sl-SI" dirty="0"/>
              <a:t>spodbujanje zdravega in aktivnega življenjskega </a:t>
            </a:r>
            <a:r>
              <a:rPr lang="sl-SI" dirty="0" smtClean="0"/>
              <a:t>sloga,</a:t>
            </a:r>
            <a:endParaRPr lang="sl-SI" dirty="0"/>
          </a:p>
          <a:p>
            <a:pPr marL="342900" indent="-342900" algn="just">
              <a:buFont typeface="+mj-lt"/>
              <a:buAutoNum type="arabicPeriod"/>
            </a:pPr>
            <a:r>
              <a:rPr lang="sl-SI" b="1" dirty="0" smtClean="0"/>
              <a:t>razvoj dejavnosti za prosti čas </a:t>
            </a:r>
            <a:r>
              <a:rPr lang="sl-SI" dirty="0" smtClean="0"/>
              <a:t>ter z njimi povezana mala infrastruktura za javno uporabo, </a:t>
            </a:r>
            <a:r>
              <a:rPr lang="sl-SI" b="1" dirty="0" smtClean="0"/>
              <a:t>razvoj </a:t>
            </a:r>
            <a:r>
              <a:rPr lang="sl-SI" b="1" dirty="0"/>
              <a:t>rekreacijske </a:t>
            </a:r>
            <a:r>
              <a:rPr lang="sl-SI" b="1" dirty="0" smtClean="0"/>
              <a:t>infrastrukture </a:t>
            </a:r>
            <a:r>
              <a:rPr lang="sl-SI" b="1" dirty="0"/>
              <a:t>za javno </a:t>
            </a:r>
            <a:r>
              <a:rPr lang="sl-SI" b="1" dirty="0" smtClean="0"/>
              <a:t>uporabo</a:t>
            </a:r>
            <a:r>
              <a:rPr lang="sl-SI" dirty="0" smtClean="0"/>
              <a:t>,</a:t>
            </a:r>
          </a:p>
          <a:p>
            <a:pPr marL="342900" indent="-342900" algn="just">
              <a:buFont typeface="+mj-lt"/>
              <a:buAutoNum type="arabicPeriod"/>
            </a:pPr>
            <a:r>
              <a:rPr lang="sl-SI" b="1" dirty="0"/>
              <a:t>razvoj kulturnih dejavnosti </a:t>
            </a:r>
            <a:r>
              <a:rPr lang="sl-SI" b="1" dirty="0" smtClean="0"/>
              <a:t>ter </a:t>
            </a:r>
            <a:r>
              <a:rPr lang="sl-SI" b="1" dirty="0"/>
              <a:t>z njimi </a:t>
            </a:r>
            <a:r>
              <a:rPr lang="sl-SI" b="1" dirty="0" smtClean="0"/>
              <a:t>povezana mala </a:t>
            </a:r>
            <a:r>
              <a:rPr lang="sl-SI" b="1" dirty="0"/>
              <a:t>infrastruktura</a:t>
            </a:r>
            <a:r>
              <a:rPr lang="sl-SI" dirty="0" smtClean="0"/>
              <a:t>,</a:t>
            </a:r>
          </a:p>
          <a:p>
            <a:pPr marL="342900" indent="-342900" algn="just">
              <a:buFont typeface="+mj-lt"/>
              <a:buAutoNum type="arabicPeriod"/>
            </a:pPr>
            <a:r>
              <a:rPr lang="sl-SI" b="1" dirty="0" smtClean="0"/>
              <a:t>razvoj turizma ter z njim povezan razvoj </a:t>
            </a:r>
            <a:r>
              <a:rPr lang="sv-SE" b="1" dirty="0" smtClean="0"/>
              <a:t>mal</a:t>
            </a:r>
            <a:r>
              <a:rPr lang="sl-SI" b="1" dirty="0" smtClean="0"/>
              <a:t>e</a:t>
            </a:r>
            <a:r>
              <a:rPr lang="sv-SE" b="1" dirty="0" smtClean="0"/>
              <a:t> turističn</a:t>
            </a:r>
            <a:r>
              <a:rPr lang="sl-SI" b="1" dirty="0" smtClean="0"/>
              <a:t>e</a:t>
            </a:r>
            <a:r>
              <a:rPr lang="sv-SE" b="1" dirty="0" smtClean="0"/>
              <a:t> infrastruktur</a:t>
            </a:r>
            <a:r>
              <a:rPr lang="sl-SI" b="1" dirty="0" smtClean="0"/>
              <a:t>e</a:t>
            </a:r>
            <a:r>
              <a:rPr lang="sl-SI" dirty="0" smtClean="0"/>
              <a:t>,</a:t>
            </a:r>
            <a:endParaRPr lang="sv-SE" dirty="0"/>
          </a:p>
          <a:p>
            <a:pPr marL="342900" indent="-342900" algn="just">
              <a:buFont typeface="+mj-lt"/>
              <a:buAutoNum type="arabicPeriod"/>
            </a:pPr>
            <a:r>
              <a:rPr lang="sl-SI" dirty="0" smtClean="0"/>
              <a:t>ureditev tržnice in tržnih mest.</a:t>
            </a:r>
          </a:p>
          <a:p>
            <a:endParaRPr lang="sl-SI" dirty="0" smtClean="0"/>
          </a:p>
          <a:p>
            <a:endParaRPr lang="sl-SI" dirty="0"/>
          </a:p>
          <a:p>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3971280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fontScale="90000"/>
          </a:bodyPr>
          <a:lstStyle/>
          <a:p>
            <a:pPr algn="l">
              <a:lnSpc>
                <a:spcPct val="80000"/>
              </a:lnSpc>
            </a:pPr>
            <a:r>
              <a:rPr lang="sl-SI" sz="3200" dirty="0"/>
              <a:t/>
            </a:r>
            <a:br>
              <a:rPr lang="sl-SI" sz="3200" dirty="0"/>
            </a:br>
            <a:r>
              <a:rPr lang="sl-SI" sz="2700" b="1" dirty="0" smtClean="0"/>
              <a:t>Varstvo </a:t>
            </a:r>
            <a:r>
              <a:rPr lang="sl-SI" sz="2700" b="1" dirty="0"/>
              <a:t>okolja in ohranjanje narave </a:t>
            </a:r>
            <a:endParaRPr lang="sl-SI" sz="2700" b="1" dirty="0">
              <a:latin typeface="+mn-lt"/>
            </a:endParaRPr>
          </a:p>
        </p:txBody>
      </p:sp>
      <p:sp>
        <p:nvSpPr>
          <p:cNvPr id="4" name="PoljeZBesedilom 3"/>
          <p:cNvSpPr txBox="1"/>
          <p:nvPr/>
        </p:nvSpPr>
        <p:spPr>
          <a:xfrm>
            <a:off x="251520" y="2214554"/>
            <a:ext cx="8424936" cy="5632311"/>
          </a:xfrm>
          <a:prstGeom prst="rect">
            <a:avLst/>
          </a:prstGeom>
          <a:noFill/>
        </p:spPr>
        <p:txBody>
          <a:bodyPr wrap="square" rtlCol="0">
            <a:spAutoFit/>
          </a:bodyPr>
          <a:lstStyle/>
          <a:p>
            <a:pPr lvl="0" algn="just"/>
            <a:r>
              <a:rPr lang="sl-SI" b="1" dirty="0" smtClean="0"/>
              <a:t>Izboljšanje stanja okolja</a:t>
            </a:r>
            <a:r>
              <a:rPr lang="sl-SI" dirty="0"/>
              <a:t>: </a:t>
            </a:r>
            <a:r>
              <a:rPr lang="sl-SI" dirty="0" smtClean="0"/>
              <a:t>podpora </a:t>
            </a:r>
            <a:r>
              <a:rPr lang="sl-SI" u="sng" dirty="0"/>
              <a:t>aktivnostim</a:t>
            </a:r>
            <a:r>
              <a:rPr lang="sl-SI" dirty="0"/>
              <a:t>, ki bodo prispevale </a:t>
            </a:r>
            <a:r>
              <a:rPr lang="sl-SI" dirty="0" smtClean="0"/>
              <a:t>k izboljšanju stanja okolja, zmanjševanju emisij toplogrednih plinov, podpora ustanavljanju </a:t>
            </a:r>
            <a:r>
              <a:rPr lang="sl-SI" dirty="0" err="1" smtClean="0"/>
              <a:t>nizkoogljičnih</a:t>
            </a:r>
            <a:r>
              <a:rPr lang="sl-SI" dirty="0" smtClean="0"/>
              <a:t> skupnosti in skupnosti brez odpadkov.</a:t>
            </a:r>
          </a:p>
          <a:p>
            <a:pPr algn="just"/>
            <a:r>
              <a:rPr lang="sl-SI" b="1" dirty="0"/>
              <a:t>Varstvo okolja in ohranjanje </a:t>
            </a:r>
            <a:r>
              <a:rPr lang="sl-SI" b="1" dirty="0" smtClean="0"/>
              <a:t>narave </a:t>
            </a:r>
            <a:r>
              <a:rPr lang="sl-SI" dirty="0" smtClean="0"/>
              <a:t>– </a:t>
            </a:r>
            <a:r>
              <a:rPr lang="sl-SI" dirty="0"/>
              <a:t>primeri tematik</a:t>
            </a:r>
            <a:r>
              <a:rPr lang="sl-SI" dirty="0" smtClean="0"/>
              <a:t>:</a:t>
            </a:r>
            <a:endParaRPr lang="sl-SI" dirty="0"/>
          </a:p>
          <a:p>
            <a:pPr marL="342900" lvl="0" indent="-342900" algn="just">
              <a:buAutoNum type="arabicPeriod"/>
            </a:pPr>
            <a:r>
              <a:rPr lang="sl-SI" b="1" dirty="0" smtClean="0"/>
              <a:t>ohranjanje narave in biotske raznovrstnosti, </a:t>
            </a:r>
          </a:p>
          <a:p>
            <a:pPr marL="342900" lvl="0" indent="-342900" algn="just">
              <a:buAutoNum type="arabicPeriod"/>
            </a:pPr>
            <a:r>
              <a:rPr lang="sl-SI" dirty="0" smtClean="0"/>
              <a:t>varovanje naravnih virov (voda, les, zemlja…), </a:t>
            </a:r>
          </a:p>
          <a:p>
            <a:pPr marL="342900" indent="-342900" algn="just">
              <a:buFontTx/>
              <a:buAutoNum type="arabicPeriod"/>
            </a:pPr>
            <a:r>
              <a:rPr lang="sl-SI" b="1" dirty="0"/>
              <a:t>spodbujanje učinkovite rabe naravnih virov</a:t>
            </a:r>
            <a:r>
              <a:rPr lang="sl-SI" dirty="0"/>
              <a:t>, aktivnosti za pospeševanje energetske </a:t>
            </a:r>
            <a:r>
              <a:rPr lang="sl-SI" dirty="0" smtClean="0"/>
              <a:t>učinkovitosti,</a:t>
            </a:r>
            <a:endParaRPr lang="sl-SI" dirty="0"/>
          </a:p>
          <a:p>
            <a:pPr marL="342900" lvl="0" indent="-342900" algn="just">
              <a:buAutoNum type="arabicPeriod"/>
            </a:pPr>
            <a:r>
              <a:rPr lang="sl-SI" dirty="0" smtClean="0"/>
              <a:t>varovanje naravnih habitatov, območij Natura 2000,</a:t>
            </a:r>
          </a:p>
          <a:p>
            <a:pPr marL="342900" indent="-342900" algn="just">
              <a:buFontTx/>
              <a:buAutoNum type="arabicPeriod"/>
            </a:pPr>
            <a:r>
              <a:rPr lang="sl-SI" dirty="0"/>
              <a:t>vlaganje v okoljsko infrastrukturo manjšega </a:t>
            </a:r>
            <a:r>
              <a:rPr lang="sl-SI" dirty="0" smtClean="0"/>
              <a:t>obsega,</a:t>
            </a:r>
            <a:endParaRPr lang="sl-SI" dirty="0"/>
          </a:p>
          <a:p>
            <a:pPr marL="342900" lvl="0" indent="-342900" algn="just">
              <a:buAutoNum type="arabicPeriod"/>
            </a:pPr>
            <a:r>
              <a:rPr lang="sl-SI" dirty="0" smtClean="0"/>
              <a:t>ureditev območij naravnih vrednot</a:t>
            </a:r>
            <a:r>
              <a:rPr lang="sl-SI" dirty="0"/>
              <a:t>, izboljševanja stanja </a:t>
            </a:r>
            <a:r>
              <a:rPr lang="sl-SI" dirty="0" smtClean="0"/>
              <a:t>vodotokov,</a:t>
            </a:r>
          </a:p>
          <a:p>
            <a:pPr marL="342900" indent="-342900" algn="just">
              <a:buFontTx/>
              <a:buAutoNum type="arabicPeriod"/>
            </a:pPr>
            <a:r>
              <a:rPr lang="sl-SI" dirty="0" smtClean="0"/>
              <a:t>obnova </a:t>
            </a:r>
            <a:r>
              <a:rPr lang="sl-SI" dirty="0"/>
              <a:t>sistema tematskih </a:t>
            </a:r>
            <a:r>
              <a:rPr lang="sl-SI" dirty="0" smtClean="0"/>
              <a:t>poti in spremljajoče infrastrukture manjšega obsega,</a:t>
            </a:r>
            <a:endParaRPr lang="sl-SI" dirty="0"/>
          </a:p>
          <a:p>
            <a:pPr marL="342900" lvl="0" indent="-342900" algn="just">
              <a:buAutoNum type="arabicPeriod"/>
            </a:pPr>
            <a:r>
              <a:rPr lang="sl-SI" b="1" dirty="0"/>
              <a:t>d</a:t>
            </a:r>
            <a:r>
              <a:rPr lang="sl-SI" b="1" dirty="0" smtClean="0"/>
              <a:t>ejavnosti okoljskega ozaveščanja </a:t>
            </a:r>
            <a:r>
              <a:rPr lang="sl-SI" dirty="0" smtClean="0"/>
              <a:t>(izobraževanja, usposabljanja),</a:t>
            </a:r>
          </a:p>
          <a:p>
            <a:pPr marL="342900" indent="-342900" algn="just">
              <a:buFontTx/>
              <a:buAutoNum type="arabicPeriod"/>
            </a:pPr>
            <a:r>
              <a:rPr lang="sl-SI" dirty="0"/>
              <a:t>a</a:t>
            </a:r>
            <a:r>
              <a:rPr lang="sl-SI" dirty="0" smtClean="0"/>
              <a:t>ktivnosti za pospeševanje trajnostne mobilnosti,</a:t>
            </a:r>
          </a:p>
          <a:p>
            <a:pPr marL="342900" indent="-342900" algn="just">
              <a:buFontTx/>
              <a:buAutoNum type="arabicPeriod"/>
            </a:pPr>
            <a:r>
              <a:rPr lang="sl-SI" b="1" dirty="0" smtClean="0"/>
              <a:t>varstvo </a:t>
            </a:r>
            <a:r>
              <a:rPr lang="sl-SI" b="1" dirty="0"/>
              <a:t>in ohranjanje kulturne </a:t>
            </a:r>
            <a:r>
              <a:rPr lang="sl-SI" b="1" dirty="0" smtClean="0"/>
              <a:t>dediščine,</a:t>
            </a:r>
          </a:p>
          <a:p>
            <a:pPr marL="342900" indent="-342900" algn="just">
              <a:buFontTx/>
              <a:buAutoNum type="arabicPeriod"/>
            </a:pPr>
            <a:r>
              <a:rPr lang="sl-SI" dirty="0"/>
              <a:t>e</a:t>
            </a:r>
            <a:r>
              <a:rPr lang="sl-SI" dirty="0" smtClean="0"/>
              <a:t>kološko kmetovanje.</a:t>
            </a:r>
            <a:endParaRPr lang="sl-SI" dirty="0"/>
          </a:p>
          <a:p>
            <a:pPr lvl="0" algn="just"/>
            <a:endParaRPr lang="sl-SI" dirty="0" smtClean="0"/>
          </a:p>
          <a:p>
            <a:pPr marL="342900" lvl="0" indent="-342900" algn="just">
              <a:buAutoNum type="arabicPeriod"/>
            </a:pPr>
            <a:endParaRPr lang="sl-SI" dirty="0" smtClean="0"/>
          </a:p>
          <a:p>
            <a:pPr lvl="0" algn="just"/>
            <a:endParaRPr lang="sl-SI" dirty="0"/>
          </a:p>
          <a:p>
            <a:r>
              <a:rPr lang="sl-SI" dirty="0" smtClean="0"/>
              <a:t> </a:t>
            </a:r>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9468207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fontScale="90000"/>
          </a:bodyPr>
          <a:lstStyle/>
          <a:p>
            <a:pPr algn="l">
              <a:lnSpc>
                <a:spcPct val="80000"/>
              </a:lnSpc>
            </a:pPr>
            <a:r>
              <a:rPr lang="sl-SI" sz="2700" b="1" dirty="0" smtClean="0"/>
              <a:t>Večja </a:t>
            </a:r>
            <a:r>
              <a:rPr lang="sl-SI" sz="2700" b="1" dirty="0"/>
              <a:t>vključenost mladih, žensk in drugih ranljivih </a:t>
            </a:r>
            <a:r>
              <a:rPr lang="sl-SI" sz="2700" b="1" dirty="0" smtClean="0"/>
              <a:t>skupin</a:t>
            </a:r>
            <a:endParaRPr lang="sl-SI" sz="3200" b="1" dirty="0">
              <a:latin typeface="+mn-lt"/>
            </a:endParaRPr>
          </a:p>
        </p:txBody>
      </p:sp>
      <p:sp>
        <p:nvSpPr>
          <p:cNvPr id="4" name="PoljeZBesedilom 3"/>
          <p:cNvSpPr txBox="1"/>
          <p:nvPr/>
        </p:nvSpPr>
        <p:spPr>
          <a:xfrm>
            <a:off x="251520" y="2128609"/>
            <a:ext cx="8424936" cy="6186309"/>
          </a:xfrm>
          <a:prstGeom prst="rect">
            <a:avLst/>
          </a:prstGeom>
          <a:noFill/>
        </p:spPr>
        <p:txBody>
          <a:bodyPr wrap="square" rtlCol="0">
            <a:spAutoFit/>
          </a:bodyPr>
          <a:lstStyle/>
          <a:p>
            <a:pPr marL="285750" indent="-285750" algn="just">
              <a:buFontTx/>
              <a:buChar char="-"/>
            </a:pPr>
            <a:r>
              <a:rPr lang="en-US" dirty="0" err="1" smtClean="0"/>
              <a:t>Določitev</a:t>
            </a:r>
            <a:r>
              <a:rPr lang="sl-SI" dirty="0" smtClean="0"/>
              <a:t> in vključevanje ranljivih skupin – vsaj ene od ranljivih ciljnih skupin.</a:t>
            </a:r>
            <a:r>
              <a:rPr lang="en-US" dirty="0" smtClean="0"/>
              <a:t> </a:t>
            </a:r>
            <a:endParaRPr lang="sl-SI" dirty="0" smtClean="0"/>
          </a:p>
          <a:p>
            <a:pPr marL="285750" indent="-285750" algn="just">
              <a:buFontTx/>
              <a:buChar char="-"/>
            </a:pPr>
            <a:r>
              <a:rPr lang="sl-SI" dirty="0" err="1"/>
              <a:t>N</a:t>
            </a:r>
            <a:r>
              <a:rPr lang="en-US" dirty="0" smtClean="0"/>
              <a:t>pr</a:t>
            </a:r>
            <a:r>
              <a:rPr lang="en-US" dirty="0"/>
              <a:t>. </a:t>
            </a:r>
            <a:r>
              <a:rPr lang="en-US" dirty="0" err="1"/>
              <a:t>na</a:t>
            </a:r>
            <a:r>
              <a:rPr lang="en-US" dirty="0"/>
              <a:t> </a:t>
            </a:r>
            <a:r>
              <a:rPr lang="en-US" dirty="0" err="1"/>
              <a:t>nekem</a:t>
            </a:r>
            <a:r>
              <a:rPr lang="en-US" dirty="0"/>
              <a:t> </a:t>
            </a:r>
            <a:r>
              <a:rPr lang="en-US" dirty="0" err="1"/>
              <a:t>območju</a:t>
            </a:r>
            <a:r>
              <a:rPr lang="en-US" dirty="0"/>
              <a:t> so </a:t>
            </a:r>
            <a:r>
              <a:rPr lang="en-US" dirty="0" err="1"/>
              <a:t>ranljiva</a:t>
            </a:r>
            <a:r>
              <a:rPr lang="en-US" dirty="0"/>
              <a:t> </a:t>
            </a:r>
            <a:r>
              <a:rPr lang="en-US" dirty="0" err="1"/>
              <a:t>skupina</a:t>
            </a:r>
            <a:r>
              <a:rPr lang="en-US" dirty="0"/>
              <a:t> </a:t>
            </a:r>
            <a:r>
              <a:rPr lang="en-US" dirty="0" err="1"/>
              <a:t>mladi</a:t>
            </a:r>
            <a:r>
              <a:rPr lang="en-US" dirty="0"/>
              <a:t>, </a:t>
            </a:r>
            <a:r>
              <a:rPr lang="en-US" dirty="0" err="1"/>
              <a:t>spet</a:t>
            </a:r>
            <a:r>
              <a:rPr lang="en-US" dirty="0"/>
              <a:t> </a:t>
            </a:r>
            <a:r>
              <a:rPr lang="en-US" dirty="0" err="1"/>
              <a:t>na</a:t>
            </a:r>
            <a:r>
              <a:rPr lang="en-US" dirty="0"/>
              <a:t> </a:t>
            </a:r>
            <a:r>
              <a:rPr lang="en-US" dirty="0" err="1"/>
              <a:t>drugem</a:t>
            </a:r>
            <a:r>
              <a:rPr lang="en-US" dirty="0"/>
              <a:t> </a:t>
            </a:r>
            <a:r>
              <a:rPr lang="en-US" dirty="0" err="1"/>
              <a:t>starejši</a:t>
            </a:r>
            <a:r>
              <a:rPr lang="en-US" dirty="0"/>
              <a:t> in </a:t>
            </a:r>
            <a:r>
              <a:rPr lang="en-US" dirty="0" err="1" smtClean="0"/>
              <a:t>ostareli</a:t>
            </a:r>
            <a:r>
              <a:rPr lang="en-US" dirty="0" smtClean="0"/>
              <a:t>.</a:t>
            </a:r>
            <a:endParaRPr lang="sl-SI" dirty="0" smtClean="0"/>
          </a:p>
          <a:p>
            <a:pPr marL="285750" indent="-285750" algn="just">
              <a:buFontTx/>
              <a:buChar char="-"/>
            </a:pPr>
            <a:r>
              <a:rPr lang="sl-SI" dirty="0" smtClean="0"/>
              <a:t>D</a:t>
            </a:r>
            <a:r>
              <a:rPr lang="en-US" dirty="0" err="1" smtClean="0"/>
              <a:t>oločitev</a:t>
            </a:r>
            <a:r>
              <a:rPr lang="en-US" dirty="0" smtClean="0"/>
              <a:t> </a:t>
            </a:r>
            <a:r>
              <a:rPr lang="en-US" dirty="0" err="1"/>
              <a:t>ciljnih</a:t>
            </a:r>
            <a:r>
              <a:rPr lang="en-US" dirty="0"/>
              <a:t> </a:t>
            </a:r>
            <a:r>
              <a:rPr lang="en-US" dirty="0" err="1"/>
              <a:t>ranljivih</a:t>
            </a:r>
            <a:r>
              <a:rPr lang="en-US" dirty="0"/>
              <a:t> </a:t>
            </a:r>
            <a:r>
              <a:rPr lang="en-US" dirty="0" err="1"/>
              <a:t>skupin</a:t>
            </a:r>
            <a:r>
              <a:rPr lang="en-US" dirty="0"/>
              <a:t> mora </a:t>
            </a:r>
            <a:r>
              <a:rPr lang="en-US" dirty="0" err="1"/>
              <a:t>izhajati</a:t>
            </a:r>
            <a:r>
              <a:rPr lang="en-US" dirty="0"/>
              <a:t> </a:t>
            </a:r>
            <a:r>
              <a:rPr lang="en-US" dirty="0" err="1"/>
              <a:t>iz</a:t>
            </a:r>
            <a:r>
              <a:rPr lang="en-US" dirty="0"/>
              <a:t> </a:t>
            </a:r>
            <a:r>
              <a:rPr lang="en-US" dirty="0" err="1"/>
              <a:t>analize</a:t>
            </a:r>
            <a:r>
              <a:rPr lang="en-US" dirty="0"/>
              <a:t> </a:t>
            </a:r>
            <a:r>
              <a:rPr lang="en-US" dirty="0" err="1"/>
              <a:t>stanja</a:t>
            </a:r>
            <a:r>
              <a:rPr lang="en-US" dirty="0"/>
              <a:t> in </a:t>
            </a:r>
            <a:r>
              <a:rPr lang="en-US" dirty="0" err="1"/>
              <a:t>razvojnih</a:t>
            </a:r>
            <a:r>
              <a:rPr lang="en-US" dirty="0"/>
              <a:t> </a:t>
            </a:r>
            <a:r>
              <a:rPr lang="en-US" dirty="0" err="1"/>
              <a:t>potreb</a:t>
            </a:r>
            <a:r>
              <a:rPr lang="en-US" dirty="0"/>
              <a:t> LAS</a:t>
            </a:r>
            <a:r>
              <a:rPr lang="en-US" dirty="0" smtClean="0"/>
              <a:t>.</a:t>
            </a:r>
            <a:endParaRPr lang="sl-SI" dirty="0" smtClean="0"/>
          </a:p>
          <a:p>
            <a:pPr algn="just"/>
            <a:endParaRPr lang="sl-SI" b="1" dirty="0" smtClean="0"/>
          </a:p>
          <a:p>
            <a:pPr algn="just"/>
            <a:r>
              <a:rPr lang="sl-SI" b="1" dirty="0" smtClean="0"/>
              <a:t>Večja </a:t>
            </a:r>
            <a:r>
              <a:rPr lang="sl-SI" b="1" dirty="0"/>
              <a:t>vključenost mladih, žensk in drugih ranljivih </a:t>
            </a:r>
            <a:r>
              <a:rPr lang="sl-SI" b="1" dirty="0" smtClean="0"/>
              <a:t>skupin </a:t>
            </a:r>
            <a:r>
              <a:rPr lang="sl-SI" dirty="0" smtClean="0"/>
              <a:t>- primeri </a:t>
            </a:r>
            <a:r>
              <a:rPr lang="sl-SI" dirty="0"/>
              <a:t>tematik</a:t>
            </a:r>
            <a:r>
              <a:rPr lang="sl-SI" dirty="0" smtClean="0"/>
              <a:t>:</a:t>
            </a:r>
          </a:p>
          <a:p>
            <a:pPr marL="342900" indent="-342900" algn="just">
              <a:buFont typeface="+mj-lt"/>
              <a:buAutoNum type="arabicPeriod"/>
            </a:pPr>
            <a:r>
              <a:rPr lang="sl-SI" dirty="0" smtClean="0"/>
              <a:t>podpora aktivnostim, ki bodo prispevale k aktivaciji deležnikov v povezavi z   institucionalnim okoljem v navezavi na obstoječo socialno infrastrukturo za namen povečanja socialne vključenosti: mladih (npr. </a:t>
            </a:r>
            <a:r>
              <a:rPr lang="sl-SI" dirty="0" err="1" smtClean="0"/>
              <a:t>osipniki</a:t>
            </a:r>
            <a:r>
              <a:rPr lang="sl-SI" dirty="0" smtClean="0"/>
              <a:t>, odvisniki, mladoletni prestopniki, otroci in mladostniki iz družin v katerih je prisotno nasilje), žensk (npr. žrtve nasilja, migrantke, pripadnice etničnih manjšin), starejših oseb in drugih ranljivih skupin,</a:t>
            </a:r>
          </a:p>
          <a:p>
            <a:pPr marL="342900" indent="-342900" algn="just">
              <a:buFont typeface="+mj-lt"/>
              <a:buAutoNum type="arabicPeriod"/>
            </a:pPr>
            <a:r>
              <a:rPr lang="sl-SI" dirty="0" smtClean="0"/>
              <a:t>intervencijsko </a:t>
            </a:r>
            <a:r>
              <a:rPr lang="sl-SI" dirty="0"/>
              <a:t>delo z </a:t>
            </a:r>
            <a:r>
              <a:rPr lang="sl-SI" dirty="0" smtClean="0"/>
              <a:t>mladimi (droga, revščina), </a:t>
            </a:r>
          </a:p>
          <a:p>
            <a:pPr marL="342900" indent="-342900" algn="just">
              <a:buFont typeface="+mj-lt"/>
              <a:buAutoNum type="arabicPeriod"/>
            </a:pPr>
            <a:r>
              <a:rPr lang="sl-SI" dirty="0" smtClean="0"/>
              <a:t>inovativna </a:t>
            </a:r>
            <a:r>
              <a:rPr lang="sl-SI" dirty="0"/>
              <a:t>partnerstva za </a:t>
            </a:r>
            <a:r>
              <a:rPr lang="sl-SI" dirty="0" smtClean="0"/>
              <a:t>oblikovanje mreže </a:t>
            </a:r>
            <a:r>
              <a:rPr lang="sl-SI" dirty="0"/>
              <a:t>storitev za </a:t>
            </a:r>
            <a:r>
              <a:rPr lang="sl-SI" dirty="0" smtClean="0"/>
              <a:t>starostnike,</a:t>
            </a:r>
            <a:endParaRPr lang="sl-SI" dirty="0"/>
          </a:p>
          <a:p>
            <a:pPr marL="342900" indent="-342900" algn="just">
              <a:buFont typeface="+mj-lt"/>
              <a:buAutoNum type="arabicPeriod"/>
            </a:pPr>
            <a:r>
              <a:rPr lang="sl-SI" dirty="0" smtClean="0"/>
              <a:t>razvoj </a:t>
            </a:r>
            <a:r>
              <a:rPr lang="sl-SI" dirty="0"/>
              <a:t>socialnih storitev na podeželju </a:t>
            </a:r>
            <a:r>
              <a:rPr lang="sl-SI" dirty="0" smtClean="0"/>
              <a:t>– povečanje </a:t>
            </a:r>
            <a:r>
              <a:rPr lang="sl-SI" dirty="0"/>
              <a:t>skrbi in dostopnosti storitev za ciljne skupine (npr. delo z mladimi, delo s starostniki, </a:t>
            </a:r>
            <a:r>
              <a:rPr lang="sl-SI" dirty="0" smtClean="0"/>
              <a:t>spodbujanje ukrepov aktivnega staranja, </a:t>
            </a:r>
            <a:r>
              <a:rPr lang="sl-SI" dirty="0"/>
              <a:t>oskrba na domu, </a:t>
            </a:r>
            <a:r>
              <a:rPr lang="sl-SI" dirty="0" err="1" smtClean="0"/>
              <a:t>co</a:t>
            </a:r>
            <a:r>
              <a:rPr lang="sl-SI" dirty="0" smtClean="0"/>
              <a:t>-</a:t>
            </a:r>
            <a:r>
              <a:rPr lang="sl-SI" dirty="0" err="1" smtClean="0"/>
              <a:t>housing</a:t>
            </a:r>
            <a:r>
              <a:rPr lang="sl-SI" dirty="0" smtClean="0"/>
              <a:t>, stanovanjske kooperative itd.).</a:t>
            </a:r>
            <a:endParaRPr lang="sl-SI" dirty="0"/>
          </a:p>
          <a:p>
            <a:endParaRPr lang="sl-SI" b="1" dirty="0"/>
          </a:p>
          <a:p>
            <a:pPr lvl="0" algn="just"/>
            <a:endParaRPr lang="sl-SI" b="1" dirty="0" smtClean="0"/>
          </a:p>
          <a:p>
            <a:pPr lvl="0" algn="just"/>
            <a:endParaRPr lang="sl-SI" b="1" dirty="0"/>
          </a:p>
          <a:p>
            <a:pPr lvl="0" algn="just"/>
            <a:endParaRPr lang="sl-SI" b="1" dirty="0" smtClean="0"/>
          </a:p>
          <a:p>
            <a:pPr lvl="0" algn="just"/>
            <a:endParaRPr lang="sl-SI" b="1" dirty="0"/>
          </a:p>
          <a:p>
            <a:pPr lvl="0" algn="just"/>
            <a:r>
              <a:rPr lang="sl-SI" b="1" dirty="0" smtClean="0"/>
              <a:t>  </a:t>
            </a:r>
            <a:endParaRPr lang="sl-SI" b="1"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6271728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a:t>
            </a:r>
            <a:r>
              <a:rPr lang="sl-SI" sz="2400" b="1" dirty="0" smtClean="0">
                <a:latin typeface="+mn-lt"/>
              </a:rPr>
              <a:t>SLR </a:t>
            </a:r>
            <a:r>
              <a:rPr lang="sl-SI" sz="2400" b="1" dirty="0" smtClean="0"/>
              <a:t>- </a:t>
            </a:r>
            <a:r>
              <a:rPr lang="pl-PL" sz="2400" dirty="0" smtClean="0">
                <a:latin typeface="+mn-lt"/>
              </a:rPr>
              <a:t>Kakšne </a:t>
            </a:r>
            <a:r>
              <a:rPr lang="pl-PL" sz="2400" dirty="0">
                <a:latin typeface="+mn-lt"/>
              </a:rPr>
              <a:t>predloge operacij pričakujemo?</a:t>
            </a:r>
            <a:br>
              <a:rPr lang="pl-PL" sz="2400" dirty="0">
                <a:latin typeface="+mn-lt"/>
              </a:rPr>
            </a:br>
            <a:endParaRPr lang="sl-SI" sz="2400" b="1" dirty="0">
              <a:latin typeface="+mn-lt"/>
            </a:endParaRP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1477328"/>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endParaRPr lang="sl-SI" dirty="0" smtClean="0"/>
          </a:p>
          <a:p>
            <a:endParaRPr lang="sl-SI" dirty="0" smtClean="0"/>
          </a:p>
        </p:txBody>
      </p:sp>
      <p:sp>
        <p:nvSpPr>
          <p:cNvPr id="8" name="Pravokotnik 7"/>
          <p:cNvSpPr/>
          <p:nvPr/>
        </p:nvSpPr>
        <p:spPr>
          <a:xfrm>
            <a:off x="250112" y="2136339"/>
            <a:ext cx="8786384" cy="4524315"/>
          </a:xfrm>
          <a:prstGeom prst="rect">
            <a:avLst/>
          </a:prstGeom>
        </p:spPr>
        <p:txBody>
          <a:bodyPr wrap="square">
            <a:spAutoFit/>
          </a:bodyPr>
          <a:lstStyle/>
          <a:p>
            <a:pPr marL="285750" indent="-285750">
              <a:buFont typeface="Wingdings" panose="05000000000000000000" pitchFamily="2" charset="2"/>
              <a:buChar char="Ø"/>
            </a:pPr>
            <a:r>
              <a:rPr lang="pl-PL" dirty="0" smtClean="0"/>
              <a:t>Predvsem </a:t>
            </a:r>
            <a:r>
              <a:rPr lang="pl-PL" b="1" dirty="0" smtClean="0"/>
              <a:t>partnerske operacije </a:t>
            </a:r>
            <a:r>
              <a:rPr lang="pl-PL" dirty="0" smtClean="0"/>
              <a:t>– skupina fizičnih oz. </a:t>
            </a:r>
            <a:r>
              <a:rPr lang="pl-PL" dirty="0"/>
              <a:t>p</a:t>
            </a:r>
            <a:r>
              <a:rPr lang="pl-PL" dirty="0" smtClean="0"/>
              <a:t>ravnih oseb </a:t>
            </a:r>
            <a:r>
              <a:rPr lang="pl-PL" dirty="0"/>
              <a:t>(ESRR – 70% kvote </a:t>
            </a:r>
            <a:r>
              <a:rPr lang="pl-PL" dirty="0" smtClean="0"/>
              <a:t>za </a:t>
            </a:r>
            <a:r>
              <a:rPr lang="sl-SI" dirty="0" smtClean="0"/>
              <a:t>takšne </a:t>
            </a:r>
            <a:r>
              <a:rPr lang="sl-SI" dirty="0"/>
              <a:t>projekte</a:t>
            </a:r>
            <a:r>
              <a:rPr lang="sl-SI" dirty="0" smtClean="0"/>
              <a:t>).</a:t>
            </a:r>
            <a:endParaRPr lang="sl-SI" dirty="0"/>
          </a:p>
          <a:p>
            <a:pPr marL="285750" indent="-285750">
              <a:buFont typeface="Wingdings" panose="05000000000000000000" pitchFamily="2" charset="2"/>
              <a:buChar char="Ø"/>
            </a:pPr>
            <a:r>
              <a:rPr lang="nb-NO" dirty="0"/>
              <a:t> Sodelovanje med javnim, zasebnim, </a:t>
            </a:r>
            <a:r>
              <a:rPr lang="nb-NO" dirty="0" smtClean="0"/>
              <a:t>nevladnim</a:t>
            </a:r>
            <a:r>
              <a:rPr lang="sl-SI" dirty="0" smtClean="0"/>
              <a:t> sektorjem – </a:t>
            </a:r>
            <a:r>
              <a:rPr lang="sl-SI" b="1" dirty="0" err="1" smtClean="0"/>
              <a:t>medsektorsko</a:t>
            </a:r>
            <a:r>
              <a:rPr lang="sl-SI" b="1" dirty="0" smtClean="0"/>
              <a:t> sodelovanje.</a:t>
            </a:r>
          </a:p>
          <a:p>
            <a:pPr marL="285750" indent="-285750">
              <a:buFont typeface="Wingdings" panose="05000000000000000000" pitchFamily="2" charset="2"/>
              <a:buChar char="Ø"/>
            </a:pPr>
            <a:r>
              <a:rPr lang="sl-SI" dirty="0" smtClean="0"/>
              <a:t>Zasledovati morajo </a:t>
            </a:r>
            <a:r>
              <a:rPr lang="sl-SI" b="1" dirty="0" smtClean="0"/>
              <a:t>cilje </a:t>
            </a:r>
            <a:r>
              <a:rPr lang="sl-SI" b="1" dirty="0"/>
              <a:t>vsaj enega od opredeljenih tematskih področji in horizontalne cilje </a:t>
            </a:r>
            <a:r>
              <a:rPr lang="sl-SI" b="1" dirty="0" smtClean="0"/>
              <a:t>EU.</a:t>
            </a:r>
            <a:endParaRPr lang="sl-SI" b="1" dirty="0"/>
          </a:p>
          <a:p>
            <a:pPr marL="285750" indent="-285750">
              <a:buFont typeface="Wingdings" panose="05000000000000000000" pitchFamily="2" charset="2"/>
              <a:buChar char="Ø"/>
            </a:pPr>
            <a:r>
              <a:rPr lang="it-IT" dirty="0"/>
              <a:t> </a:t>
            </a:r>
            <a:r>
              <a:rPr lang="it-IT" b="1" dirty="0" err="1"/>
              <a:t>Inovativni</a:t>
            </a:r>
            <a:r>
              <a:rPr lang="it-IT" b="1" dirty="0"/>
              <a:t> </a:t>
            </a:r>
            <a:r>
              <a:rPr lang="sl-SI" b="1" dirty="0" smtClean="0"/>
              <a:t>značaj operacij </a:t>
            </a:r>
            <a:r>
              <a:rPr lang="it-IT" dirty="0" smtClean="0"/>
              <a:t>– </a:t>
            </a:r>
            <a:r>
              <a:rPr lang="it-IT" dirty="0"/>
              <a:t>nove </a:t>
            </a:r>
            <a:r>
              <a:rPr lang="it-IT" dirty="0" err="1"/>
              <a:t>vsebine</a:t>
            </a:r>
            <a:r>
              <a:rPr lang="it-IT" dirty="0"/>
              <a:t> za </a:t>
            </a:r>
            <a:r>
              <a:rPr lang="it-IT" dirty="0" err="1" smtClean="0"/>
              <a:t>območje</a:t>
            </a:r>
            <a:endParaRPr lang="sl-SI" dirty="0" smtClean="0"/>
          </a:p>
          <a:p>
            <a:r>
              <a:rPr lang="sl-SI" dirty="0" smtClean="0"/>
              <a:t>       - uvajanje </a:t>
            </a:r>
            <a:r>
              <a:rPr lang="sl-SI" dirty="0"/>
              <a:t>novih proizvodov, storitev ali načinov obravnavanja razvojnih </a:t>
            </a:r>
            <a:r>
              <a:rPr lang="sl-SI" dirty="0" smtClean="0"/>
              <a:t>vprašanj </a:t>
            </a:r>
            <a:r>
              <a:rPr lang="sl-SI" dirty="0"/>
              <a:t>na lokalnem nivoju,</a:t>
            </a:r>
          </a:p>
          <a:p>
            <a:r>
              <a:rPr lang="sl-SI" dirty="0" smtClean="0"/>
              <a:t>       - </a:t>
            </a:r>
            <a:r>
              <a:rPr lang="sl-SI" dirty="0" err="1" smtClean="0"/>
              <a:t>multiplikacijske</a:t>
            </a:r>
            <a:r>
              <a:rPr lang="sl-SI" dirty="0" smtClean="0"/>
              <a:t> </a:t>
            </a:r>
            <a:r>
              <a:rPr lang="sl-SI" dirty="0"/>
              <a:t>učinke na spremembe, ki jih želi doseči lokalno partnerstvo, nove načine uporabe obstoječih virov in sredstev,</a:t>
            </a:r>
          </a:p>
          <a:p>
            <a:r>
              <a:rPr lang="sl-SI" dirty="0" smtClean="0"/>
              <a:t>        - krepitev </a:t>
            </a:r>
            <a:r>
              <a:rPr lang="sl-SI" dirty="0"/>
              <a:t>sodelovanja med različnimi akterji in </a:t>
            </a:r>
            <a:r>
              <a:rPr lang="sl-SI" dirty="0" smtClean="0"/>
              <a:t>sektorji,</a:t>
            </a:r>
          </a:p>
          <a:p>
            <a:r>
              <a:rPr lang="sl-SI" dirty="0"/>
              <a:t> </a:t>
            </a:r>
            <a:r>
              <a:rPr lang="sl-SI" dirty="0" smtClean="0"/>
              <a:t>       - tvorjenje </a:t>
            </a:r>
            <a:r>
              <a:rPr lang="sl-SI" dirty="0"/>
              <a:t>platforme za socialne inovacije, ki se potem lahko pospešijo in širše uporabljajo na podlagi izmenjav, sodelovanja in povezovanja v mreže ter</a:t>
            </a:r>
          </a:p>
          <a:p>
            <a:r>
              <a:rPr lang="sl-SI" dirty="0" smtClean="0"/>
              <a:t>         - vključitev </a:t>
            </a:r>
            <a:r>
              <a:rPr lang="sl-SI" dirty="0"/>
              <a:t>v napredne raziskave ter razvoj novih proizvodov in tehnologij.</a:t>
            </a:r>
          </a:p>
          <a:p>
            <a:pPr marL="285750" indent="-285750">
              <a:buFont typeface="Wingdings" panose="05000000000000000000" pitchFamily="2" charset="2"/>
              <a:buChar char="Ø"/>
            </a:pPr>
            <a:r>
              <a:rPr lang="sl-SI" dirty="0" smtClean="0"/>
              <a:t> </a:t>
            </a:r>
            <a:r>
              <a:rPr lang="sl-SI" b="1" dirty="0"/>
              <a:t>Manjša investicijska vlaganja </a:t>
            </a:r>
            <a:r>
              <a:rPr lang="sl-SI" dirty="0"/>
              <a:t>– </a:t>
            </a:r>
            <a:r>
              <a:rPr lang="sl-SI" dirty="0" smtClean="0"/>
              <a:t>nujna </a:t>
            </a:r>
            <a:r>
              <a:rPr lang="pl-PL" dirty="0" smtClean="0"/>
              <a:t>povezanost </a:t>
            </a:r>
            <a:r>
              <a:rPr lang="pl-PL" dirty="0"/>
              <a:t>z vsebinami, programi, storitvami</a:t>
            </a:r>
          </a:p>
          <a:p>
            <a:pPr marL="285750" indent="-285750">
              <a:buFont typeface="Wingdings" panose="05000000000000000000" pitchFamily="2" charset="2"/>
              <a:buChar char="Ø"/>
            </a:pPr>
            <a:r>
              <a:rPr lang="sl-SI" dirty="0"/>
              <a:t> Projekti </a:t>
            </a:r>
            <a:r>
              <a:rPr lang="sl-SI" b="1" dirty="0"/>
              <a:t>sodelovanja </a:t>
            </a:r>
            <a:r>
              <a:rPr lang="sl-SI" dirty="0"/>
              <a:t>LAS (pri </a:t>
            </a:r>
            <a:r>
              <a:rPr lang="sl-SI" dirty="0" smtClean="0"/>
              <a:t>obeh skladih).</a:t>
            </a:r>
            <a:endParaRPr lang="sl-SI" dirty="0"/>
          </a:p>
        </p:txBody>
      </p:sp>
    </p:spTree>
    <p:extLst>
      <p:ext uri="{BB962C8B-B14F-4D97-AF65-F5344CB8AC3E}">
        <p14:creationId xmlns:p14="http://schemas.microsoft.com/office/powerpoint/2010/main" val="85553594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4247317"/>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endParaRPr lang="sl-SI" dirty="0"/>
          </a:p>
          <a:p>
            <a:pPr marL="285750" indent="-285750">
              <a:buFont typeface="Wingdings" panose="05000000000000000000" pitchFamily="2" charset="2"/>
              <a:buChar char="Ø"/>
            </a:pPr>
            <a:r>
              <a:rPr lang="sl-SI" dirty="0" smtClean="0"/>
              <a:t>Kakšni </a:t>
            </a:r>
            <a:r>
              <a:rPr lang="sl-SI" dirty="0"/>
              <a:t>so </a:t>
            </a:r>
            <a:r>
              <a:rPr lang="sl-SI" dirty="0" smtClean="0"/>
              <a:t>vaši konkretni izzivi </a:t>
            </a:r>
            <a:r>
              <a:rPr lang="sl-SI" dirty="0"/>
              <a:t>in pobude? </a:t>
            </a:r>
            <a:r>
              <a:rPr lang="sl-SI" dirty="0" smtClean="0"/>
              <a:t> Predlogi operacij, ideje?</a:t>
            </a:r>
          </a:p>
          <a:p>
            <a:endParaRPr lang="sl-SI" dirty="0" smtClean="0"/>
          </a:p>
          <a:p>
            <a:pPr marL="285750" indent="-285750">
              <a:buFont typeface="Wingdings" panose="05000000000000000000" pitchFamily="2" charset="2"/>
              <a:buChar char="Ø"/>
            </a:pPr>
            <a:r>
              <a:rPr lang="sl-SI" dirty="0" smtClean="0"/>
              <a:t>Ideje morajo nujno zasledovati cilje vsaj enega od opredeljenih tematskih področji in horizontalne cilje EU. Ideje bodo pripomogle k določitvi ciljev in ukrepov v SLR.</a:t>
            </a:r>
          </a:p>
          <a:p>
            <a:endParaRPr lang="sl-SI" dirty="0" smtClean="0"/>
          </a:p>
          <a:p>
            <a:pPr marL="285750" indent="-285750">
              <a:buFont typeface="Wingdings" panose="05000000000000000000" pitchFamily="2" charset="2"/>
              <a:buChar char="Ø"/>
            </a:pPr>
            <a:r>
              <a:rPr lang="sl-SI" dirty="0" smtClean="0"/>
              <a:t>Povabilo k predložitvi projektnih idej za pripravo SLR na spletni strani:</a:t>
            </a:r>
          </a:p>
          <a:p>
            <a:r>
              <a:rPr lang="sl-SI" dirty="0"/>
              <a:t> </a:t>
            </a:r>
            <a:r>
              <a:rPr lang="sl-SI" dirty="0" smtClean="0"/>
              <a:t>     </a:t>
            </a:r>
            <a:r>
              <a:rPr lang="sl-SI" dirty="0" err="1" smtClean="0">
                <a:hlinkClick r:id="rId3"/>
              </a:rPr>
              <a:t>www.las</a:t>
            </a:r>
            <a:r>
              <a:rPr lang="sl-SI" dirty="0" smtClean="0">
                <a:hlinkClick r:id="rId3"/>
              </a:rPr>
              <a:t>-</a:t>
            </a:r>
            <a:r>
              <a:rPr lang="sl-SI" dirty="0" err="1" smtClean="0">
                <a:hlinkClick r:id="rId3"/>
              </a:rPr>
              <a:t>vobjemusonca.si</a:t>
            </a:r>
            <a:endParaRPr lang="sl-SI" dirty="0" smtClean="0"/>
          </a:p>
          <a:p>
            <a:endParaRPr lang="sl-SI" dirty="0" smtClean="0"/>
          </a:p>
          <a:p>
            <a:pPr marL="285750" indent="-285750">
              <a:buFont typeface="Wingdings" panose="05000000000000000000" pitchFamily="2" charset="2"/>
              <a:buChar char="Ø"/>
            </a:pPr>
            <a:r>
              <a:rPr lang="sl-SI" dirty="0" smtClean="0"/>
              <a:t>Rok za predložitev: do 16.10.2015</a:t>
            </a:r>
          </a:p>
          <a:p>
            <a:endParaRPr lang="sl-SI" dirty="0" smtClean="0"/>
          </a:p>
        </p:txBody>
      </p:sp>
    </p:spTree>
    <p:extLst>
      <p:ext uri="{BB962C8B-B14F-4D97-AF65-F5344CB8AC3E}">
        <p14:creationId xmlns:p14="http://schemas.microsoft.com/office/powerpoint/2010/main" val="161749099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5355312"/>
          </a:xfrm>
          <a:prstGeom prst="rect">
            <a:avLst/>
          </a:prstGeom>
        </p:spPr>
        <p:txBody>
          <a:bodyPr wrap="square">
            <a:spAutoFit/>
          </a:bodyPr>
          <a:lstStyle/>
          <a:p>
            <a:endParaRPr lang="sl-SI" dirty="0" smtClean="0"/>
          </a:p>
          <a:p>
            <a:endParaRPr lang="sl-SI" dirty="0"/>
          </a:p>
          <a:p>
            <a:endParaRPr lang="sl-SI" dirty="0"/>
          </a:p>
          <a:p>
            <a:r>
              <a:rPr lang="sl-SI" b="1" dirty="0"/>
              <a:t>Ime operacije:</a:t>
            </a:r>
            <a:r>
              <a:rPr lang="sl-SI" dirty="0"/>
              <a:t> Navedite ime predlagane operacije. Ime operacije naj bo jasno, odraža naj vsebino predlagane operacije</a:t>
            </a:r>
            <a:r>
              <a:rPr lang="sl-SI" dirty="0" smtClean="0"/>
              <a:t>.</a:t>
            </a:r>
            <a:r>
              <a:rPr lang="sl-SI" b="1" dirty="0"/>
              <a:t> </a:t>
            </a:r>
            <a:endParaRPr lang="sl-SI" dirty="0"/>
          </a:p>
          <a:p>
            <a:r>
              <a:rPr lang="sl-SI" b="1" dirty="0"/>
              <a:t>Nosilec operacije</a:t>
            </a:r>
            <a:r>
              <a:rPr lang="sl-SI" b="1" dirty="0" smtClean="0"/>
              <a:t>:</a:t>
            </a:r>
            <a:r>
              <a:rPr lang="sl-SI" b="1" dirty="0"/>
              <a:t> </a:t>
            </a:r>
            <a:endParaRPr lang="sl-SI" dirty="0"/>
          </a:p>
          <a:p>
            <a:r>
              <a:rPr lang="sl-SI" b="1" dirty="0"/>
              <a:t>Partnerji operacije:  </a:t>
            </a:r>
            <a:r>
              <a:rPr lang="sl-SI" dirty="0"/>
              <a:t>Vpišite polni naziv in naslov vseh partnerjev predlagane operacije</a:t>
            </a:r>
            <a:r>
              <a:rPr lang="sl-SI" dirty="0" smtClean="0"/>
              <a:t>.</a:t>
            </a:r>
            <a:r>
              <a:rPr lang="sl-SI" b="1" dirty="0"/>
              <a:t> </a:t>
            </a:r>
            <a:endParaRPr lang="sl-SI" dirty="0"/>
          </a:p>
          <a:p>
            <a:r>
              <a:rPr lang="sl-SI" b="1" dirty="0"/>
              <a:t>Kontaktna oseba: </a:t>
            </a:r>
            <a:r>
              <a:rPr lang="sl-SI" dirty="0"/>
              <a:t>Vpišite ime in priimek kontaktne osebe glede predlagane operacije, vključno s kontaktnimi podatki kot so naslov, e-pošta, telefonska številka. </a:t>
            </a:r>
            <a:r>
              <a:rPr lang="sl-SI" b="1" dirty="0"/>
              <a:t> </a:t>
            </a:r>
            <a:endParaRPr lang="sl-SI" dirty="0"/>
          </a:p>
          <a:p>
            <a:r>
              <a:rPr lang="sl-SI" b="1" dirty="0"/>
              <a:t>Območje izvajanja operacije: </a:t>
            </a:r>
            <a:r>
              <a:rPr lang="sl-SI" dirty="0"/>
              <a:t>Navedite, kje se bodo izvajale aktivnosti predlagane operacije - v katerem naselju, v več različnih naseljih na območju LAS, v katerih občinah na območju LAS. Operacija se lahko izvede le na območju LAS V OBJEMU SONCA. </a:t>
            </a:r>
            <a:r>
              <a:rPr lang="sl-SI" u="sng" dirty="0"/>
              <a:t>V primeru operacije sodelovanja z drugimi LAS, navedite tu naziv in naslov teh LAS ter opredelite še njihovo območje izvajanja operacije.</a:t>
            </a:r>
            <a:endParaRPr lang="sl-SI" dirty="0"/>
          </a:p>
          <a:p>
            <a:r>
              <a:rPr lang="sl-SI" b="1" dirty="0"/>
              <a:t> </a:t>
            </a:r>
            <a:endParaRPr lang="sl-SI" dirty="0"/>
          </a:p>
          <a:p>
            <a:endParaRPr lang="sl-SI" dirty="0" smtClean="0"/>
          </a:p>
        </p:txBody>
      </p:sp>
    </p:spTree>
    <p:extLst>
      <p:ext uri="{BB962C8B-B14F-4D97-AF65-F5344CB8AC3E}">
        <p14:creationId xmlns:p14="http://schemas.microsoft.com/office/powerpoint/2010/main" val="36898979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685800" y="1556792"/>
            <a:ext cx="7772400" cy="4608512"/>
          </a:xfrm>
        </p:spPr>
        <p:txBody>
          <a:bodyPr>
            <a:noAutofit/>
          </a:bodyPr>
          <a:lstStyle/>
          <a:p>
            <a:pPr algn="l"/>
            <a:r>
              <a:rPr lang="sl-SI" sz="1800" b="1" dirty="0" smtClean="0">
                <a:solidFill>
                  <a:srgbClr val="0A0A0A"/>
                </a:solidFill>
                <a:latin typeface="+mn-lt"/>
              </a:rPr>
              <a:t>Termini in lokacije izvedbe delavnice:</a:t>
            </a:r>
            <a:br>
              <a:rPr lang="sl-SI" sz="1800" b="1" dirty="0" smtClean="0">
                <a:solidFill>
                  <a:srgbClr val="0A0A0A"/>
                </a:solidFill>
                <a:latin typeface="+mn-lt"/>
              </a:rPr>
            </a:br>
            <a:r>
              <a:rPr lang="sl-SI" sz="1800" b="1" dirty="0" smtClean="0">
                <a:solidFill>
                  <a:srgbClr val="0A0A0A"/>
                </a:solidFill>
                <a:latin typeface="+mn-lt"/>
              </a:rPr>
              <a:t>- </a:t>
            </a:r>
            <a:r>
              <a:rPr lang="sl-SI" sz="1800" dirty="0" smtClean="0">
                <a:solidFill>
                  <a:srgbClr val="0A0A0A"/>
                </a:solidFill>
                <a:latin typeface="+mn-lt"/>
              </a:rPr>
              <a:t>v </a:t>
            </a:r>
            <a:r>
              <a:rPr lang="sl-SI" sz="1800" dirty="0">
                <a:solidFill>
                  <a:srgbClr val="0A0A0A"/>
                </a:solidFill>
                <a:latin typeface="+mn-lt"/>
              </a:rPr>
              <a:t>torek, 8. septembra 2015, ob 14.00 uri </a:t>
            </a:r>
            <a:r>
              <a:rPr lang="sl-SI" sz="1800" dirty="0" smtClean="0">
                <a:solidFill>
                  <a:srgbClr val="0A0A0A"/>
                </a:solidFill>
                <a:latin typeface="+mn-lt"/>
              </a:rPr>
              <a:t>- </a:t>
            </a:r>
            <a:r>
              <a:rPr lang="sl-SI" sz="1800" dirty="0">
                <a:solidFill>
                  <a:srgbClr val="0A0A0A"/>
                </a:solidFill>
                <a:latin typeface="+mn-lt"/>
              </a:rPr>
              <a:t>tematsko področje ukrepanja: ustvarjanje delovnih mest,</a:t>
            </a:r>
            <a:br>
              <a:rPr lang="sl-SI" sz="1800" dirty="0">
                <a:solidFill>
                  <a:srgbClr val="0A0A0A"/>
                </a:solidFill>
                <a:latin typeface="+mn-lt"/>
              </a:rPr>
            </a:br>
            <a:r>
              <a:rPr lang="sl-SI" sz="1800" dirty="0" smtClean="0">
                <a:solidFill>
                  <a:srgbClr val="0A0A0A"/>
                </a:solidFill>
                <a:latin typeface="+mn-lt"/>
              </a:rPr>
              <a:t>- v </a:t>
            </a:r>
            <a:r>
              <a:rPr lang="sl-SI" sz="1800" dirty="0">
                <a:solidFill>
                  <a:srgbClr val="0A0A0A"/>
                </a:solidFill>
                <a:latin typeface="+mn-lt"/>
              </a:rPr>
              <a:t>sredo, 9. septembra 2015, ob 14.00 uri </a:t>
            </a:r>
            <a:r>
              <a:rPr lang="sl-SI" sz="1800" dirty="0" smtClean="0">
                <a:solidFill>
                  <a:srgbClr val="0A0A0A"/>
                </a:solidFill>
                <a:latin typeface="+mn-lt"/>
              </a:rPr>
              <a:t>- </a:t>
            </a:r>
            <a:r>
              <a:rPr lang="sl-SI" sz="1800" dirty="0">
                <a:solidFill>
                  <a:srgbClr val="0A0A0A"/>
                </a:solidFill>
                <a:latin typeface="+mn-lt"/>
              </a:rPr>
              <a:t>tematsko področje ukrepanja: varstvo okolja in ohranjanje narave,</a:t>
            </a:r>
            <a:br>
              <a:rPr lang="sl-SI" sz="1800" dirty="0">
                <a:solidFill>
                  <a:srgbClr val="0A0A0A"/>
                </a:solidFill>
                <a:latin typeface="+mn-lt"/>
              </a:rPr>
            </a:br>
            <a:r>
              <a:rPr lang="sl-SI" sz="1800" dirty="0" smtClean="0">
                <a:solidFill>
                  <a:srgbClr val="0A0A0A"/>
                </a:solidFill>
                <a:latin typeface="+mn-lt"/>
              </a:rPr>
              <a:t>- v </a:t>
            </a:r>
            <a:r>
              <a:rPr lang="sl-SI" sz="1800" dirty="0">
                <a:solidFill>
                  <a:srgbClr val="0A0A0A"/>
                </a:solidFill>
                <a:latin typeface="+mn-lt"/>
              </a:rPr>
              <a:t>torek, 15. septembra, ob 17.00 uri  </a:t>
            </a:r>
            <a:r>
              <a:rPr lang="sl-SI" sz="1800" dirty="0" smtClean="0">
                <a:solidFill>
                  <a:srgbClr val="0A0A0A"/>
                </a:solidFill>
                <a:latin typeface="+mn-lt"/>
              </a:rPr>
              <a:t>-  </a:t>
            </a:r>
            <a:r>
              <a:rPr lang="sl-SI" sz="1800" dirty="0">
                <a:solidFill>
                  <a:srgbClr val="0A0A0A"/>
                </a:solidFill>
                <a:latin typeface="+mn-lt"/>
              </a:rPr>
              <a:t>tematsko področje ukrepanja: večja vključenost mladih, žensk in drugih ranljivih skupin,</a:t>
            </a:r>
            <a:br>
              <a:rPr lang="sl-SI" sz="1800" dirty="0">
                <a:solidFill>
                  <a:srgbClr val="0A0A0A"/>
                </a:solidFill>
                <a:latin typeface="+mn-lt"/>
              </a:rPr>
            </a:br>
            <a:r>
              <a:rPr lang="sl-SI" sz="1800" dirty="0" smtClean="0">
                <a:solidFill>
                  <a:srgbClr val="0A0A0A"/>
                </a:solidFill>
                <a:latin typeface="+mn-lt"/>
              </a:rPr>
              <a:t>- v  </a:t>
            </a:r>
            <a:r>
              <a:rPr lang="sl-SI" sz="1800" dirty="0">
                <a:solidFill>
                  <a:srgbClr val="0A0A0A"/>
                </a:solidFill>
                <a:latin typeface="+mn-lt"/>
              </a:rPr>
              <a:t>sredo, 16. septembra 2015, ob 14.00 uri </a:t>
            </a:r>
            <a:r>
              <a:rPr lang="sl-SI" sz="1800" dirty="0" smtClean="0">
                <a:solidFill>
                  <a:srgbClr val="0A0A0A"/>
                </a:solidFill>
                <a:latin typeface="+mn-lt"/>
              </a:rPr>
              <a:t>-  </a:t>
            </a:r>
            <a:r>
              <a:rPr lang="sl-SI" sz="1800" dirty="0">
                <a:solidFill>
                  <a:srgbClr val="0A0A0A"/>
                </a:solidFill>
                <a:latin typeface="+mn-lt"/>
              </a:rPr>
              <a:t>tematsko področje ukrepanja: razvoj osnovnih storitev</a:t>
            </a:r>
            <a:r>
              <a:rPr lang="sl-SI" sz="1800" dirty="0" smtClean="0">
                <a:solidFill>
                  <a:srgbClr val="0A0A0A"/>
                </a:solidFill>
                <a:latin typeface="+mn-lt"/>
              </a:rPr>
              <a:t>.</a:t>
            </a:r>
            <a:br>
              <a:rPr lang="sl-SI" sz="1800" dirty="0" smtClean="0">
                <a:solidFill>
                  <a:srgbClr val="0A0A0A"/>
                </a:solidFill>
                <a:latin typeface="+mn-lt"/>
              </a:rPr>
            </a:br>
            <a:r>
              <a:rPr lang="sl-SI" sz="1800" dirty="0">
                <a:solidFill>
                  <a:srgbClr val="0A0A0A"/>
                </a:solidFill>
                <a:latin typeface="+mn-lt"/>
              </a:rPr>
              <a:t/>
            </a:r>
            <a:br>
              <a:rPr lang="sl-SI" sz="1800" dirty="0">
                <a:solidFill>
                  <a:srgbClr val="0A0A0A"/>
                </a:solidFill>
                <a:latin typeface="+mn-lt"/>
              </a:rPr>
            </a:br>
            <a:r>
              <a:rPr lang="sl-SI" sz="1800" dirty="0" smtClean="0">
                <a:solidFill>
                  <a:srgbClr val="0A0A0A"/>
                </a:solidFill>
                <a:latin typeface="+mn-lt"/>
              </a:rPr>
              <a:t>Vse delavnice potekajo v </a:t>
            </a:r>
            <a:r>
              <a:rPr lang="sl-SI" sz="1800" dirty="0">
                <a:solidFill>
                  <a:srgbClr val="0A0A0A"/>
                </a:solidFill>
                <a:latin typeface="+mn-lt"/>
              </a:rPr>
              <a:t>Zeleni dvorani na Mestni občini Nova Gorica, Trg Edvarda Kardelja 1, 5000 Nova </a:t>
            </a:r>
            <a:r>
              <a:rPr lang="sl-SI" sz="1800" dirty="0" smtClean="0">
                <a:solidFill>
                  <a:srgbClr val="0A0A0A"/>
                </a:solidFill>
                <a:latin typeface="+mn-lt"/>
              </a:rPr>
              <a:t>Gorica. </a:t>
            </a:r>
            <a:endParaRPr lang="sl-SI" sz="1800" cap="all" dirty="0">
              <a:latin typeface="Myriad Pro" pitchFamily="34" charset="0"/>
            </a:endParaRPr>
          </a:p>
        </p:txBody>
      </p:sp>
      <p:sp>
        <p:nvSpPr>
          <p:cNvPr id="4" name="PoljeZBesedilom 3"/>
          <p:cNvSpPr txBox="1"/>
          <p:nvPr/>
        </p:nvSpPr>
        <p:spPr>
          <a:xfrm>
            <a:off x="683568" y="5661248"/>
            <a:ext cx="7572428" cy="590931"/>
          </a:xfrm>
          <a:prstGeom prst="rect">
            <a:avLst/>
          </a:prstGeom>
          <a:noFill/>
        </p:spPr>
        <p:txBody>
          <a:bodyPr wrap="square" rtlCol="0">
            <a:spAutoFit/>
          </a:bodyPr>
          <a:lstStyle/>
          <a:p>
            <a:pPr algn="ctr">
              <a:lnSpc>
                <a:spcPct val="80000"/>
              </a:lnSpc>
            </a:pPr>
            <a:endParaRPr lang="sl-SI" dirty="0" smtClean="0">
              <a:latin typeface="Myriad Pro" pitchFamily="34" charset="0"/>
            </a:endParaRPr>
          </a:p>
          <a:p>
            <a:endParaRPr lang="sl-SI" dirty="0">
              <a:latin typeface="Myriad Pro" pitchFamily="34" charset="0"/>
            </a:endParaRPr>
          </a:p>
        </p:txBody>
      </p:sp>
      <p:sp>
        <p:nvSpPr>
          <p:cNvPr id="6" name="Pravokotnik 5"/>
          <p:cNvSpPr/>
          <p:nvPr/>
        </p:nvSpPr>
        <p:spPr>
          <a:xfrm>
            <a:off x="0" y="6643710"/>
            <a:ext cx="9180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1477328"/>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endParaRPr lang="sl-SI" dirty="0" smtClean="0"/>
          </a:p>
          <a:p>
            <a:endParaRPr lang="sl-SI" dirty="0" smtClean="0"/>
          </a:p>
        </p:txBody>
      </p:sp>
      <p:sp>
        <p:nvSpPr>
          <p:cNvPr id="8" name="Pravokotnik 7"/>
          <p:cNvSpPr/>
          <p:nvPr/>
        </p:nvSpPr>
        <p:spPr>
          <a:xfrm>
            <a:off x="394832" y="2551837"/>
            <a:ext cx="8065600" cy="3416320"/>
          </a:xfrm>
          <a:prstGeom prst="rect">
            <a:avLst/>
          </a:prstGeom>
        </p:spPr>
        <p:txBody>
          <a:bodyPr wrap="square">
            <a:spAutoFit/>
          </a:bodyPr>
          <a:lstStyle/>
          <a:p>
            <a:r>
              <a:rPr lang="sl-SI" b="1" dirty="0"/>
              <a:t>Tematska področja ukrepanja: </a:t>
            </a:r>
            <a:r>
              <a:rPr lang="sl-SI" dirty="0"/>
              <a:t>Operacije CLLD morajo po vsebini ustrezati enemu tematskemu cilju, ki so predvideni že z Uredbo CLLD. Izberite tisti tematski cilj, k kateremu bo vaše predlagana operacija (oz. cilji predlagane operacije) v največji meri prispevala</a:t>
            </a:r>
            <a:r>
              <a:rPr lang="sl-SI" dirty="0" smtClean="0"/>
              <a:t>.</a:t>
            </a:r>
          </a:p>
          <a:p>
            <a:r>
              <a:rPr lang="sl-SI" b="1" dirty="0"/>
              <a:t>Utemeljitev izbire tematskega področja </a:t>
            </a:r>
            <a:r>
              <a:rPr lang="sl-SI" b="1" dirty="0" smtClean="0"/>
              <a:t>ukrepanja</a:t>
            </a:r>
            <a:r>
              <a:rPr lang="sl-SI" b="1" dirty="0"/>
              <a:t> </a:t>
            </a:r>
            <a:endParaRPr lang="sl-SI" b="1" dirty="0" smtClean="0"/>
          </a:p>
          <a:p>
            <a:endParaRPr lang="sl-SI" dirty="0"/>
          </a:p>
          <a:p>
            <a:r>
              <a:rPr lang="sl-SI" b="1" dirty="0"/>
              <a:t>Horizontalni cilji Evropske unije: </a:t>
            </a:r>
            <a:r>
              <a:rPr lang="sl-SI" dirty="0"/>
              <a:t>Označite horizontalni cilj, k kateremu bo operacija v največji meri prispevala.</a:t>
            </a:r>
          </a:p>
          <a:p>
            <a:pPr lvl="0"/>
            <a:r>
              <a:rPr lang="sl-SI" u="sng" dirty="0"/>
              <a:t>Blaženje podnebnih sprememb in prilagajanje nanje</a:t>
            </a:r>
            <a:endParaRPr lang="sl-SI" dirty="0"/>
          </a:p>
          <a:p>
            <a:r>
              <a:rPr lang="sl-SI" dirty="0"/>
              <a:t>Pričakuje se predvsem operacije ozaveščanja o podnebnih spremembah in prilagajanju nanje, ravno tako pa se lahko pričakuje različne inovativne pristope, ki bodo iskali rešitve bodisi v analizah in študijah bodisi v razvoju novih tehnologij</a:t>
            </a:r>
            <a:r>
              <a:rPr lang="sl-SI" dirty="0" smtClean="0"/>
              <a:t>.</a:t>
            </a:r>
            <a:endParaRPr lang="sl-SI" dirty="0"/>
          </a:p>
        </p:txBody>
      </p:sp>
    </p:spTree>
    <p:extLst>
      <p:ext uri="{BB962C8B-B14F-4D97-AF65-F5344CB8AC3E}">
        <p14:creationId xmlns:p14="http://schemas.microsoft.com/office/powerpoint/2010/main" val="400181164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1477328"/>
          </a:xfrm>
          <a:prstGeom prst="rect">
            <a:avLst/>
          </a:prstGeom>
        </p:spPr>
        <p:txBody>
          <a:bodyPr wrap="square">
            <a:spAutoFit/>
          </a:bodyPr>
          <a:lstStyle/>
          <a:p>
            <a:endParaRPr lang="sl-SI" dirty="0" smtClean="0"/>
          </a:p>
          <a:p>
            <a:endParaRPr lang="sl-SI" dirty="0"/>
          </a:p>
          <a:p>
            <a:pPr marL="285750" indent="-285750">
              <a:buFont typeface="Wingdings" panose="05000000000000000000" pitchFamily="2" charset="2"/>
              <a:buChar char="Ø"/>
            </a:pPr>
            <a:endParaRPr lang="sl-SI" dirty="0"/>
          </a:p>
          <a:p>
            <a:endParaRPr lang="sl-SI" dirty="0" smtClean="0"/>
          </a:p>
          <a:p>
            <a:endParaRPr lang="sl-SI" dirty="0" smtClean="0"/>
          </a:p>
        </p:txBody>
      </p:sp>
      <p:sp>
        <p:nvSpPr>
          <p:cNvPr id="8" name="Pravokotnik 7"/>
          <p:cNvSpPr/>
          <p:nvPr/>
        </p:nvSpPr>
        <p:spPr>
          <a:xfrm>
            <a:off x="394832" y="2551837"/>
            <a:ext cx="8065600" cy="3693319"/>
          </a:xfrm>
          <a:prstGeom prst="rect">
            <a:avLst/>
          </a:prstGeom>
        </p:spPr>
        <p:txBody>
          <a:bodyPr wrap="square">
            <a:spAutoFit/>
          </a:bodyPr>
          <a:lstStyle/>
          <a:p>
            <a:r>
              <a:rPr lang="sl-SI" b="1" dirty="0"/>
              <a:t>Tematska področja ukrepanja: </a:t>
            </a:r>
            <a:r>
              <a:rPr lang="sl-SI" dirty="0"/>
              <a:t>Operacije CLLD morajo po vsebini ustrezati enemu tematskemu cilju, ki so predvideni že z Uredbo CLLD. Izberite tisti tematski cilj, k kateremu bo vaše predlagana operacija (oz. cilji predlagane operacije) v največji meri prispevala</a:t>
            </a:r>
            <a:r>
              <a:rPr lang="sl-SI" dirty="0" smtClean="0"/>
              <a:t>.</a:t>
            </a:r>
          </a:p>
          <a:p>
            <a:r>
              <a:rPr lang="sl-SI" b="1" dirty="0"/>
              <a:t>Utemeljitev izbire tematskega področja </a:t>
            </a:r>
            <a:r>
              <a:rPr lang="sl-SI" b="1" dirty="0" smtClean="0"/>
              <a:t>ukrepanja</a:t>
            </a:r>
            <a:r>
              <a:rPr lang="sl-SI" b="1" dirty="0"/>
              <a:t> </a:t>
            </a:r>
            <a:endParaRPr lang="sl-SI" b="1" dirty="0" smtClean="0"/>
          </a:p>
          <a:p>
            <a:endParaRPr lang="sl-SI" dirty="0"/>
          </a:p>
          <a:p>
            <a:r>
              <a:rPr lang="sl-SI" b="1" dirty="0"/>
              <a:t>Horizontalni cilji Evropske unije: </a:t>
            </a:r>
            <a:r>
              <a:rPr lang="sl-SI" dirty="0"/>
              <a:t>Označite horizontalni cilj, k kateremu bo operacija v največji meri prispevala.</a:t>
            </a:r>
          </a:p>
          <a:p>
            <a:pPr lvl="0"/>
            <a:r>
              <a:rPr lang="sl-SI" u="sng" dirty="0"/>
              <a:t>Blaženje podnebnih sprememb in prilagajanje </a:t>
            </a:r>
            <a:r>
              <a:rPr lang="sl-SI" u="sng" dirty="0" smtClean="0"/>
              <a:t>nanje</a:t>
            </a:r>
          </a:p>
          <a:p>
            <a:pPr lvl="0"/>
            <a:r>
              <a:rPr lang="sl-SI" u="sng" dirty="0"/>
              <a:t>Okolje </a:t>
            </a:r>
          </a:p>
          <a:p>
            <a:pPr lvl="0"/>
            <a:r>
              <a:rPr lang="sl-SI" u="sng" dirty="0"/>
              <a:t>Inovacije </a:t>
            </a:r>
          </a:p>
          <a:p>
            <a:pPr lvl="0"/>
            <a:endParaRPr lang="sl-SI" u="sng" dirty="0" smtClean="0"/>
          </a:p>
          <a:p>
            <a:pPr lvl="0"/>
            <a:endParaRPr lang="sl-SI" dirty="0"/>
          </a:p>
        </p:txBody>
      </p:sp>
    </p:spTree>
    <p:extLst>
      <p:ext uri="{BB962C8B-B14F-4D97-AF65-F5344CB8AC3E}">
        <p14:creationId xmlns:p14="http://schemas.microsoft.com/office/powerpoint/2010/main" val="232199665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7921584" cy="1200329"/>
          </a:xfrm>
          <a:prstGeom prst="rect">
            <a:avLst/>
          </a:prstGeom>
        </p:spPr>
        <p:txBody>
          <a:bodyPr wrap="square">
            <a:spAutoFit/>
          </a:bodyPr>
          <a:lstStyle/>
          <a:p>
            <a:pPr algn="just"/>
            <a:r>
              <a:rPr lang="sl-SI" dirty="0"/>
              <a:t> </a:t>
            </a:r>
          </a:p>
          <a:p>
            <a:pPr lvl="0"/>
            <a:endParaRPr lang="sl-SI" dirty="0" smtClean="0"/>
          </a:p>
          <a:p>
            <a:pPr lvl="0"/>
            <a:endParaRPr lang="sl-SI" dirty="0"/>
          </a:p>
          <a:p>
            <a:r>
              <a:rPr lang="sl-SI" dirty="0"/>
              <a:t> </a:t>
            </a:r>
          </a:p>
        </p:txBody>
      </p:sp>
      <p:sp>
        <p:nvSpPr>
          <p:cNvPr id="4" name="Pravokotnik 3"/>
          <p:cNvSpPr/>
          <p:nvPr/>
        </p:nvSpPr>
        <p:spPr>
          <a:xfrm>
            <a:off x="611560" y="1720840"/>
            <a:ext cx="7416824" cy="1200329"/>
          </a:xfrm>
          <a:prstGeom prst="rect">
            <a:avLst/>
          </a:prstGeom>
        </p:spPr>
        <p:txBody>
          <a:bodyPr wrap="square">
            <a:spAutoFit/>
          </a:bodyPr>
          <a:lstStyle/>
          <a:p>
            <a:endParaRPr lang="sl-SI" dirty="0" smtClean="0"/>
          </a:p>
          <a:p>
            <a:endParaRPr lang="sl-SI" dirty="0"/>
          </a:p>
          <a:p>
            <a:endParaRPr lang="sl-SI" dirty="0" smtClean="0"/>
          </a:p>
          <a:p>
            <a:endParaRPr lang="sl-SI" dirty="0" smtClean="0"/>
          </a:p>
        </p:txBody>
      </p:sp>
      <p:sp>
        <p:nvSpPr>
          <p:cNvPr id="8" name="Pravokotnik 7"/>
          <p:cNvSpPr/>
          <p:nvPr/>
        </p:nvSpPr>
        <p:spPr>
          <a:xfrm>
            <a:off x="394832" y="751344"/>
            <a:ext cx="8497648" cy="2031325"/>
          </a:xfrm>
          <a:prstGeom prst="rect">
            <a:avLst/>
          </a:prstGeom>
        </p:spPr>
        <p:txBody>
          <a:bodyPr wrap="square">
            <a:spAutoFit/>
          </a:bodyPr>
          <a:lstStyle/>
          <a:p>
            <a:pPr lvl="0"/>
            <a:endParaRPr lang="sl-SI" u="sng" dirty="0" smtClean="0"/>
          </a:p>
          <a:p>
            <a:pPr lvl="0"/>
            <a:endParaRPr lang="sl-SI" u="sng" dirty="0"/>
          </a:p>
          <a:p>
            <a:pPr lvl="0"/>
            <a:endParaRPr lang="sl-SI" u="sng" dirty="0" smtClean="0"/>
          </a:p>
          <a:p>
            <a:pPr lvl="0"/>
            <a:endParaRPr lang="sl-SI" u="sng" dirty="0"/>
          </a:p>
          <a:p>
            <a:pPr lvl="0"/>
            <a:endParaRPr lang="sl-SI" u="sng" dirty="0" smtClean="0"/>
          </a:p>
          <a:p>
            <a:pPr lvl="0"/>
            <a:endParaRPr lang="sl-SI" u="sng" dirty="0" smtClean="0"/>
          </a:p>
          <a:p>
            <a:endParaRPr lang="sl-SI" dirty="0"/>
          </a:p>
        </p:txBody>
      </p:sp>
      <p:sp>
        <p:nvSpPr>
          <p:cNvPr id="9" name="Pravokotnik 8"/>
          <p:cNvSpPr/>
          <p:nvPr/>
        </p:nvSpPr>
        <p:spPr>
          <a:xfrm>
            <a:off x="362559" y="2321004"/>
            <a:ext cx="8281624" cy="4524315"/>
          </a:xfrm>
          <a:prstGeom prst="rect">
            <a:avLst/>
          </a:prstGeom>
        </p:spPr>
        <p:txBody>
          <a:bodyPr wrap="square">
            <a:spAutoFit/>
          </a:bodyPr>
          <a:lstStyle/>
          <a:p>
            <a:r>
              <a:rPr lang="sl-SI" b="1" dirty="0"/>
              <a:t>Ozadje/namen operacije: </a:t>
            </a:r>
            <a:r>
              <a:rPr lang="sl-SI" dirty="0"/>
              <a:t>Na kratko opišite kaj je vzrok za pripravo predloga operacije, kateri problem s predlagano operacijo rešujete, kaj je razlog za izvedbo operacije, kakšne bodo koristi od operacije</a:t>
            </a:r>
            <a:r>
              <a:rPr lang="sl-SI" dirty="0" smtClean="0"/>
              <a:t>.</a:t>
            </a:r>
            <a:r>
              <a:rPr lang="sl-SI" dirty="0"/>
              <a:t> </a:t>
            </a:r>
          </a:p>
          <a:p>
            <a:r>
              <a:rPr lang="sl-SI" b="1" dirty="0"/>
              <a:t>Cilji operacije:</a:t>
            </a:r>
            <a:r>
              <a:rPr lang="sl-SI" dirty="0"/>
              <a:t> Čim bolj jasno navedite pričakovane cilje operacije. </a:t>
            </a:r>
            <a:r>
              <a:rPr lang="sl-SI" b="1" dirty="0"/>
              <a:t> </a:t>
            </a:r>
            <a:endParaRPr lang="sl-SI" dirty="0"/>
          </a:p>
          <a:p>
            <a:r>
              <a:rPr lang="sl-SI" b="1" dirty="0"/>
              <a:t>Ciljne skupine: </a:t>
            </a:r>
            <a:r>
              <a:rPr lang="sl-SI" dirty="0"/>
              <a:t>Navedite ciljno oz ciljne skupine iz območja, kateri ji je predlagana operacija namenjena.  Ciljno oz. ciljne skupine navedite zelo konkretno npr. šolski otroci, starejši nad 65 let, brezposelni, turisti, kmetijska gospodarstva, vsi prebivalci določenega naselja</a:t>
            </a:r>
            <a:r>
              <a:rPr lang="sl-SI" dirty="0" smtClean="0"/>
              <a:t>,…</a:t>
            </a:r>
            <a:r>
              <a:rPr lang="sl-SI" b="1" dirty="0"/>
              <a:t> </a:t>
            </a:r>
            <a:endParaRPr lang="sl-SI" dirty="0"/>
          </a:p>
          <a:p>
            <a:r>
              <a:rPr lang="sl-SI" b="1" dirty="0"/>
              <a:t>Glavne aktivnosti operacije: </a:t>
            </a:r>
            <a:r>
              <a:rPr lang="sl-SI" dirty="0"/>
              <a:t>Jasno navedite katere aktivnosti so potrebne za realizacijo operacije. Če predvidevate, da bo vrednost posamezne operacije znaša več kot 20.000 </a:t>
            </a:r>
            <a:r>
              <a:rPr lang="sl-SI" dirty="0" err="1"/>
              <a:t>eurov</a:t>
            </a:r>
            <a:r>
              <a:rPr lang="sl-SI" dirty="0"/>
              <a:t>,  lahko opredelite izvajanje operacije v dveh fazah. Pri tem bodite pozorni na to, da posamezni zahtevek za izplačilo ne sme biti nižji od 5.000 </a:t>
            </a:r>
            <a:r>
              <a:rPr lang="sl-SI" dirty="0" err="1"/>
              <a:t>eurov</a:t>
            </a:r>
            <a:r>
              <a:rPr lang="sl-SI" dirty="0"/>
              <a:t>. V kolikor predvidevate izvedbo v dveh fazah, to smiselno upoštevajte tudi pri časovnem načrtu in finančni konstrukciji operacije</a:t>
            </a:r>
            <a:r>
              <a:rPr lang="sl-SI" dirty="0" smtClean="0"/>
              <a:t>.</a:t>
            </a:r>
            <a:r>
              <a:rPr lang="sl-SI" dirty="0"/>
              <a:t> </a:t>
            </a:r>
          </a:p>
          <a:p>
            <a:r>
              <a:rPr lang="sl-SI" b="1" dirty="0"/>
              <a:t>Rezultati operacije:</a:t>
            </a:r>
            <a:r>
              <a:rPr lang="sl-SI" dirty="0"/>
              <a:t> Navedite, kaj boste uresničili z operacijo.</a:t>
            </a:r>
          </a:p>
          <a:p>
            <a:r>
              <a:rPr lang="sl-SI" b="1" dirty="0"/>
              <a:t> </a:t>
            </a:r>
            <a:endParaRPr lang="sl-SI" dirty="0"/>
          </a:p>
        </p:txBody>
      </p:sp>
    </p:spTree>
    <p:extLst>
      <p:ext uri="{BB962C8B-B14F-4D97-AF65-F5344CB8AC3E}">
        <p14:creationId xmlns:p14="http://schemas.microsoft.com/office/powerpoint/2010/main" val="139858512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7" name="Pravokotnik 6"/>
          <p:cNvSpPr/>
          <p:nvPr/>
        </p:nvSpPr>
        <p:spPr>
          <a:xfrm>
            <a:off x="250112" y="2420888"/>
            <a:ext cx="8354336" cy="4247317"/>
          </a:xfrm>
          <a:prstGeom prst="rect">
            <a:avLst/>
          </a:prstGeom>
        </p:spPr>
        <p:txBody>
          <a:bodyPr wrap="square">
            <a:spAutoFit/>
          </a:bodyPr>
          <a:lstStyle/>
          <a:p>
            <a:r>
              <a:rPr lang="sl-SI" b="1" dirty="0"/>
              <a:t>Merljivi kazalniki za spremljanje uspešnosti  operacije: </a:t>
            </a:r>
            <a:r>
              <a:rPr lang="sl-SI" dirty="0" smtClean="0"/>
              <a:t>povezani </a:t>
            </a:r>
            <a:r>
              <a:rPr lang="sl-SI" dirty="0"/>
              <a:t>s cilji operacije, </a:t>
            </a:r>
            <a:r>
              <a:rPr lang="sl-SI" dirty="0" smtClean="0"/>
              <a:t>morajo odražali uresničitev </a:t>
            </a:r>
            <a:r>
              <a:rPr lang="sl-SI" dirty="0"/>
              <a:t>zastavljenih </a:t>
            </a:r>
            <a:r>
              <a:rPr lang="sl-SI" dirty="0" smtClean="0"/>
              <a:t>ciljev, </a:t>
            </a:r>
            <a:r>
              <a:rPr lang="sl-SI" u="sng" dirty="0" smtClean="0"/>
              <a:t>kazalnik </a:t>
            </a:r>
            <a:r>
              <a:rPr lang="sl-SI" u="sng" dirty="0"/>
              <a:t>število novo ustvarjenih delovnih mest. </a:t>
            </a:r>
            <a:r>
              <a:rPr lang="sl-SI" dirty="0"/>
              <a:t>Drugi kazalniki so lahko npr. število vključenih mladih, žensk in drugih ranljivih skupin, število razvitih novih storitev,... Kazalniki morajo  merljivi, dokazljivi, opredeljen z enoto (število, kos, </a:t>
            </a:r>
            <a:r>
              <a:rPr lang="sl-SI" dirty="0" smtClean="0"/>
              <a:t>%…). </a:t>
            </a:r>
            <a:r>
              <a:rPr lang="sl-SI" dirty="0"/>
              <a:t>Vpišite izhodiščno vrednost pred začetkom operacije, ta mora izražati zadnji razpoložljivi podatek, in ciljno vrednost, ki jo boste dosegli ob zaključku operacije.  </a:t>
            </a:r>
            <a:r>
              <a:rPr lang="sl-SI" b="1" dirty="0"/>
              <a:t> </a:t>
            </a:r>
            <a:endParaRPr lang="sl-SI" dirty="0"/>
          </a:p>
          <a:p>
            <a:r>
              <a:rPr lang="sl-SI" b="1" dirty="0"/>
              <a:t>Okvirni časovni načrt izvedbe operacije: </a:t>
            </a:r>
            <a:r>
              <a:rPr lang="sl-SI" dirty="0"/>
              <a:t>Navedite predviden začetek in konec operacije. </a:t>
            </a:r>
            <a:r>
              <a:rPr lang="sl-SI" dirty="0" smtClean="0"/>
              <a:t>Operacija mora biti </a:t>
            </a:r>
            <a:r>
              <a:rPr lang="sl-SI" dirty="0"/>
              <a:t>izvedena </a:t>
            </a:r>
            <a:r>
              <a:rPr lang="sl-SI" dirty="0" smtClean="0"/>
              <a:t>v </a:t>
            </a:r>
            <a:r>
              <a:rPr lang="sl-SI" dirty="0"/>
              <a:t>treh </a:t>
            </a:r>
            <a:r>
              <a:rPr lang="sl-SI" dirty="0" smtClean="0"/>
              <a:t>letih. </a:t>
            </a:r>
            <a:r>
              <a:rPr lang="sl-SI" dirty="0"/>
              <a:t>V primeru dveh faz predvidite časovni okvir po fazah.  </a:t>
            </a:r>
          </a:p>
          <a:p>
            <a:r>
              <a:rPr lang="sl-SI" b="1" dirty="0"/>
              <a:t>Ocenjena vrednost operacije: </a:t>
            </a:r>
            <a:r>
              <a:rPr lang="sl-SI" dirty="0" smtClean="0"/>
              <a:t>Če </a:t>
            </a:r>
            <a:r>
              <a:rPr lang="sl-SI" dirty="0"/>
              <a:t>predvidevate izvedbo v dveh fazah, vpišite ločeno pričakovano vrednost sofinanciranja CLLD za prvo in drugo fazo izvedbe predlagane operacije</a:t>
            </a:r>
            <a:r>
              <a:rPr lang="sl-SI" dirty="0" smtClean="0"/>
              <a:t>.</a:t>
            </a:r>
            <a:r>
              <a:rPr lang="sl-SI" dirty="0"/>
              <a:t> </a:t>
            </a:r>
            <a:r>
              <a:rPr lang="sl-SI" dirty="0" smtClean="0"/>
              <a:t>Pri tem upoštevajte kot najvišjo stopnjo podpore </a:t>
            </a:r>
            <a:r>
              <a:rPr lang="sl-SI" u="sng" dirty="0" smtClean="0"/>
              <a:t>85% upravičenih stroškov</a:t>
            </a:r>
            <a:r>
              <a:rPr lang="sl-SI" dirty="0" smtClean="0"/>
              <a:t>. </a:t>
            </a:r>
            <a:endParaRPr lang="sl-SI" dirty="0"/>
          </a:p>
          <a:p>
            <a:r>
              <a:rPr lang="sl-SI" b="1" dirty="0"/>
              <a:t>Potrebna dovoljenja za izvedbo operacije: </a:t>
            </a:r>
            <a:r>
              <a:rPr lang="sl-SI" dirty="0" smtClean="0"/>
              <a:t>morajo </a:t>
            </a:r>
            <a:r>
              <a:rPr lang="sl-SI" dirty="0"/>
              <a:t>biti ta pridobljena pred prijavo vaše operacije na javni razpis LAS za sofinanciranje operacij </a:t>
            </a:r>
            <a:r>
              <a:rPr lang="sl-SI" dirty="0" smtClean="0"/>
              <a:t>CLLD</a:t>
            </a:r>
            <a:endParaRPr lang="sl-SI" dirty="0"/>
          </a:p>
        </p:txBody>
      </p:sp>
      <p:sp>
        <p:nvSpPr>
          <p:cNvPr id="4" name="Pravokotnik 3"/>
          <p:cNvSpPr/>
          <p:nvPr/>
        </p:nvSpPr>
        <p:spPr>
          <a:xfrm>
            <a:off x="611560" y="1720840"/>
            <a:ext cx="7416824" cy="1200329"/>
          </a:xfrm>
          <a:prstGeom prst="rect">
            <a:avLst/>
          </a:prstGeom>
        </p:spPr>
        <p:txBody>
          <a:bodyPr wrap="square">
            <a:spAutoFit/>
          </a:bodyPr>
          <a:lstStyle/>
          <a:p>
            <a:endParaRPr lang="sl-SI" dirty="0" smtClean="0"/>
          </a:p>
          <a:p>
            <a:endParaRPr lang="sl-SI" dirty="0"/>
          </a:p>
          <a:p>
            <a:endParaRPr lang="sl-SI" dirty="0" smtClean="0"/>
          </a:p>
          <a:p>
            <a:endParaRPr lang="sl-SI" dirty="0" smtClean="0"/>
          </a:p>
        </p:txBody>
      </p:sp>
      <p:sp>
        <p:nvSpPr>
          <p:cNvPr id="8" name="Pravokotnik 7"/>
          <p:cNvSpPr/>
          <p:nvPr/>
        </p:nvSpPr>
        <p:spPr>
          <a:xfrm>
            <a:off x="394832" y="751344"/>
            <a:ext cx="8497648" cy="1754326"/>
          </a:xfrm>
          <a:prstGeom prst="rect">
            <a:avLst/>
          </a:prstGeom>
        </p:spPr>
        <p:txBody>
          <a:bodyPr wrap="square">
            <a:spAutoFit/>
          </a:bodyPr>
          <a:lstStyle/>
          <a:p>
            <a:pPr lvl="0"/>
            <a:endParaRPr lang="sl-SI" u="sng" dirty="0" smtClean="0"/>
          </a:p>
          <a:p>
            <a:pPr lvl="0"/>
            <a:endParaRPr lang="sl-SI" u="sng" dirty="0"/>
          </a:p>
          <a:p>
            <a:pPr lvl="0"/>
            <a:endParaRPr lang="sl-SI" u="sng" dirty="0" smtClean="0"/>
          </a:p>
          <a:p>
            <a:pPr lvl="0"/>
            <a:endParaRPr lang="sl-SI" u="sng" dirty="0"/>
          </a:p>
          <a:p>
            <a:pPr lvl="0"/>
            <a:endParaRPr lang="sl-SI" u="sng" dirty="0" smtClean="0"/>
          </a:p>
          <a:p>
            <a:pPr lvl="0"/>
            <a:endParaRPr lang="sl-SI" u="sng" dirty="0" smtClean="0"/>
          </a:p>
        </p:txBody>
      </p:sp>
    </p:spTree>
    <p:extLst>
      <p:ext uri="{BB962C8B-B14F-4D97-AF65-F5344CB8AC3E}">
        <p14:creationId xmlns:p14="http://schemas.microsoft.com/office/powerpoint/2010/main" val="3426194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Oblikovanje predlogov operacij (projektnih predlogov) za umestitev v SLR</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3" name="Pravokotnik 2"/>
          <p:cNvSpPr/>
          <p:nvPr/>
        </p:nvSpPr>
        <p:spPr>
          <a:xfrm>
            <a:off x="394832" y="-3403639"/>
            <a:ext cx="7776864" cy="369332"/>
          </a:xfrm>
          <a:prstGeom prst="rect">
            <a:avLst/>
          </a:prstGeom>
        </p:spPr>
        <p:txBody>
          <a:bodyPr wrap="square">
            <a:spAutoFit/>
          </a:bodyPr>
          <a:lstStyle/>
          <a:p>
            <a:r>
              <a:rPr lang="sl-SI" dirty="0"/>
              <a:t> </a:t>
            </a:r>
          </a:p>
        </p:txBody>
      </p:sp>
      <p:sp>
        <p:nvSpPr>
          <p:cNvPr id="4" name="Pravokotnik 3"/>
          <p:cNvSpPr/>
          <p:nvPr/>
        </p:nvSpPr>
        <p:spPr>
          <a:xfrm>
            <a:off x="611560" y="1720840"/>
            <a:ext cx="7416824" cy="1200329"/>
          </a:xfrm>
          <a:prstGeom prst="rect">
            <a:avLst/>
          </a:prstGeom>
        </p:spPr>
        <p:txBody>
          <a:bodyPr wrap="square">
            <a:spAutoFit/>
          </a:bodyPr>
          <a:lstStyle/>
          <a:p>
            <a:endParaRPr lang="sl-SI" dirty="0" smtClean="0"/>
          </a:p>
          <a:p>
            <a:endParaRPr lang="sl-SI" dirty="0"/>
          </a:p>
          <a:p>
            <a:endParaRPr lang="sl-SI" dirty="0" smtClean="0"/>
          </a:p>
          <a:p>
            <a:endParaRPr lang="sl-SI" dirty="0" smtClean="0"/>
          </a:p>
        </p:txBody>
      </p:sp>
      <p:sp>
        <p:nvSpPr>
          <p:cNvPr id="8" name="Pravokotnik 7"/>
          <p:cNvSpPr/>
          <p:nvPr/>
        </p:nvSpPr>
        <p:spPr>
          <a:xfrm>
            <a:off x="394832" y="751344"/>
            <a:ext cx="8497648" cy="1754326"/>
          </a:xfrm>
          <a:prstGeom prst="rect">
            <a:avLst/>
          </a:prstGeom>
        </p:spPr>
        <p:txBody>
          <a:bodyPr wrap="square">
            <a:spAutoFit/>
          </a:bodyPr>
          <a:lstStyle/>
          <a:p>
            <a:pPr lvl="0"/>
            <a:endParaRPr lang="sl-SI" u="sng" dirty="0" smtClean="0"/>
          </a:p>
          <a:p>
            <a:pPr lvl="0"/>
            <a:endParaRPr lang="sl-SI" u="sng" dirty="0"/>
          </a:p>
          <a:p>
            <a:pPr lvl="0"/>
            <a:endParaRPr lang="sl-SI" u="sng" dirty="0" smtClean="0"/>
          </a:p>
          <a:p>
            <a:pPr lvl="0"/>
            <a:endParaRPr lang="sl-SI" u="sng" dirty="0"/>
          </a:p>
          <a:p>
            <a:pPr lvl="0"/>
            <a:endParaRPr lang="sl-SI" u="sng" dirty="0" smtClean="0"/>
          </a:p>
          <a:p>
            <a:pPr lvl="0"/>
            <a:endParaRPr lang="sl-SI" u="sng" dirty="0" smtClean="0"/>
          </a:p>
        </p:txBody>
      </p:sp>
      <p:sp>
        <p:nvSpPr>
          <p:cNvPr id="9" name="Pravokotnik 8"/>
          <p:cNvSpPr/>
          <p:nvPr/>
        </p:nvSpPr>
        <p:spPr>
          <a:xfrm>
            <a:off x="413146" y="2708920"/>
            <a:ext cx="7975278" cy="2308324"/>
          </a:xfrm>
          <a:prstGeom prst="rect">
            <a:avLst/>
          </a:prstGeom>
        </p:spPr>
        <p:txBody>
          <a:bodyPr wrap="square">
            <a:spAutoFit/>
          </a:bodyPr>
          <a:lstStyle/>
          <a:p>
            <a:pPr marL="285750" indent="-285750">
              <a:buFont typeface="Wingdings" panose="05000000000000000000" pitchFamily="2" charset="2"/>
              <a:buChar char="Ø"/>
            </a:pPr>
            <a:r>
              <a:rPr lang="sl-SI" dirty="0"/>
              <a:t>Za sredstva CLLD bodo lahko </a:t>
            </a:r>
            <a:r>
              <a:rPr lang="sl-SI" dirty="0" smtClean="0"/>
              <a:t>kandidirale le operacije, </a:t>
            </a:r>
            <a:r>
              <a:rPr lang="sl-SI" dirty="0"/>
              <a:t>ki bodo uresničevali cilje, zapisane v </a:t>
            </a:r>
            <a:r>
              <a:rPr lang="sl-SI" dirty="0" smtClean="0"/>
              <a:t>SLR.</a:t>
            </a:r>
          </a:p>
          <a:p>
            <a:endParaRPr lang="sl-SI" dirty="0"/>
          </a:p>
          <a:p>
            <a:pPr marL="285750" indent="-285750">
              <a:buFont typeface="Wingdings" panose="05000000000000000000" pitchFamily="2" charset="2"/>
              <a:buChar char="Ø"/>
            </a:pPr>
            <a:r>
              <a:rPr lang="sl-SI" dirty="0" smtClean="0"/>
              <a:t>Operacije bodo izbrane </a:t>
            </a:r>
            <a:r>
              <a:rPr lang="sl-SI" dirty="0"/>
              <a:t>preko javnih pozivov LAS </a:t>
            </a:r>
            <a:r>
              <a:rPr lang="sl-SI" dirty="0" smtClean="0"/>
              <a:t>V OBJEMU SONCA (prvi </a:t>
            </a:r>
            <a:r>
              <a:rPr lang="sl-SI" dirty="0"/>
              <a:t>pozivi v drugi polovici leta 2016</a:t>
            </a:r>
            <a:r>
              <a:rPr lang="sl-SI" dirty="0" smtClean="0"/>
              <a:t>).</a:t>
            </a:r>
          </a:p>
          <a:p>
            <a:pPr marL="285750" indent="-285750">
              <a:buFont typeface="Wingdings" panose="05000000000000000000" pitchFamily="2" charset="2"/>
              <a:buChar char="Ø"/>
            </a:pPr>
            <a:endParaRPr lang="sl-SI" dirty="0" smtClean="0"/>
          </a:p>
          <a:p>
            <a:pPr marL="285750" indent="-285750">
              <a:buFont typeface="Wingdings" panose="05000000000000000000" pitchFamily="2" charset="2"/>
              <a:buChar char="Ø"/>
            </a:pPr>
            <a:r>
              <a:rPr lang="sl-SI" dirty="0"/>
              <a:t>Č</a:t>
            </a:r>
            <a:r>
              <a:rPr lang="sl-SI" dirty="0" smtClean="0"/>
              <a:t>lani </a:t>
            </a:r>
            <a:r>
              <a:rPr lang="sl-SI" dirty="0"/>
              <a:t>LAS </a:t>
            </a:r>
            <a:r>
              <a:rPr lang="sl-SI" dirty="0" smtClean="0"/>
              <a:t>V OBJEMU SONCA </a:t>
            </a:r>
            <a:r>
              <a:rPr lang="sl-SI" dirty="0"/>
              <a:t>preko organov in ocenjevalnih komisij odločajo o izboru </a:t>
            </a:r>
            <a:r>
              <a:rPr lang="sl-SI" dirty="0" smtClean="0"/>
              <a:t>operacij.</a:t>
            </a:r>
            <a:endParaRPr lang="sl-SI" dirty="0"/>
          </a:p>
        </p:txBody>
      </p:sp>
    </p:spTree>
    <p:extLst>
      <p:ext uri="{BB962C8B-B14F-4D97-AF65-F5344CB8AC3E}">
        <p14:creationId xmlns:p14="http://schemas.microsoft.com/office/powerpoint/2010/main" val="321683762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611560" y="3140968"/>
            <a:ext cx="7772400" cy="571504"/>
          </a:xfrm>
        </p:spPr>
        <p:txBody>
          <a:bodyPr>
            <a:noAutofit/>
          </a:bodyPr>
          <a:lstStyle/>
          <a:p>
            <a:pPr>
              <a:lnSpc>
                <a:spcPct val="80000"/>
              </a:lnSpc>
            </a:pPr>
            <a:r>
              <a:rPr lang="sl-SI" sz="2400" b="1" dirty="0" smtClean="0">
                <a:latin typeface="Myriad Pro" pitchFamily="34" charset="0"/>
              </a:rPr>
              <a:t>HVALA ZA VAŠO POZORNOST IN SODELOVANJE! </a:t>
            </a:r>
            <a:endParaRPr lang="sl-SI" sz="2400" b="1" dirty="0">
              <a:latin typeface="Myriad Pro" pitchFamily="34" charset="0"/>
            </a:endParaRPr>
          </a:p>
        </p:txBody>
      </p:sp>
      <p:sp>
        <p:nvSpPr>
          <p:cNvPr id="4" name="PoljeZBesedilom 3"/>
          <p:cNvSpPr txBox="1"/>
          <p:nvPr/>
        </p:nvSpPr>
        <p:spPr>
          <a:xfrm>
            <a:off x="481316" y="2636912"/>
            <a:ext cx="7890670" cy="646331"/>
          </a:xfrm>
          <a:prstGeom prst="rect">
            <a:avLst/>
          </a:prstGeom>
          <a:noFill/>
        </p:spPr>
        <p:txBody>
          <a:bodyPr wrap="square" rtlCol="0">
            <a:spAutoFit/>
          </a:bodyPr>
          <a:lstStyle/>
          <a:p>
            <a:pPr lvl="0"/>
            <a:endParaRPr lang="sl-SI" dirty="0"/>
          </a:p>
          <a:p>
            <a:pPr lvl="0"/>
            <a:r>
              <a:rPr lang="sl-SI" dirty="0"/>
              <a:t> </a:t>
            </a: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8" name="PoljeZBesedilom 7"/>
          <p:cNvSpPr txBox="1"/>
          <p:nvPr/>
        </p:nvSpPr>
        <p:spPr>
          <a:xfrm>
            <a:off x="611560" y="2564904"/>
            <a:ext cx="6768752" cy="369332"/>
          </a:xfrm>
          <a:prstGeom prst="rect">
            <a:avLst/>
          </a:prstGeom>
          <a:noFill/>
        </p:spPr>
        <p:txBody>
          <a:bodyPr wrap="square" rtlCol="0">
            <a:spAutoFit/>
          </a:bodyPr>
          <a:lstStyle/>
          <a:p>
            <a:endParaRPr lang="sl-SI" dirty="0"/>
          </a:p>
        </p:txBody>
      </p:sp>
      <p:sp>
        <p:nvSpPr>
          <p:cNvPr id="9" name="PoljeZBesedilom 8"/>
          <p:cNvSpPr txBox="1"/>
          <p:nvPr/>
        </p:nvSpPr>
        <p:spPr>
          <a:xfrm>
            <a:off x="971600" y="4365104"/>
            <a:ext cx="6696744" cy="2585323"/>
          </a:xfrm>
          <a:prstGeom prst="rect">
            <a:avLst/>
          </a:prstGeom>
          <a:noFill/>
        </p:spPr>
        <p:txBody>
          <a:bodyPr wrap="square" rtlCol="0">
            <a:spAutoFit/>
          </a:bodyPr>
          <a:lstStyle/>
          <a:p>
            <a:r>
              <a:rPr lang="sl-SI" b="1" dirty="0" smtClean="0"/>
              <a:t>Za dodatne informacije: </a:t>
            </a:r>
          </a:p>
          <a:p>
            <a:r>
              <a:rPr lang="sl-SI" dirty="0" smtClean="0"/>
              <a:t>RRA SEVERNE PRIMORSKE d.o.o. Nova Gorica</a:t>
            </a:r>
          </a:p>
          <a:p>
            <a:r>
              <a:rPr lang="sl-SI" dirty="0" smtClean="0"/>
              <a:t>Trg Edvarda Kardelja 3</a:t>
            </a:r>
          </a:p>
          <a:p>
            <a:r>
              <a:rPr lang="sl-SI" dirty="0" smtClean="0"/>
              <a:t>5000 Nova Gorica</a:t>
            </a:r>
          </a:p>
          <a:p>
            <a:endParaRPr lang="sl-SI" dirty="0" smtClean="0"/>
          </a:p>
          <a:p>
            <a:r>
              <a:rPr lang="sl-SI" b="1" dirty="0" smtClean="0"/>
              <a:t>Tel: </a:t>
            </a:r>
            <a:r>
              <a:rPr lang="sl-SI" dirty="0" smtClean="0"/>
              <a:t>05 330 66 81</a:t>
            </a:r>
          </a:p>
          <a:p>
            <a:r>
              <a:rPr lang="sl-SI" b="1" dirty="0" smtClean="0"/>
              <a:t>E- pošta: </a:t>
            </a:r>
            <a:r>
              <a:rPr lang="sl-SI" dirty="0" err="1" smtClean="0">
                <a:hlinkClick r:id="rId3"/>
              </a:rPr>
              <a:t>fabijana.medvescek@rra</a:t>
            </a:r>
            <a:r>
              <a:rPr lang="sl-SI" dirty="0" smtClean="0">
                <a:hlinkClick r:id="rId3"/>
              </a:rPr>
              <a:t>-</a:t>
            </a:r>
            <a:r>
              <a:rPr lang="sl-SI" dirty="0" err="1" smtClean="0">
                <a:hlinkClick r:id="rId3"/>
              </a:rPr>
              <a:t>sp.si</a:t>
            </a:r>
            <a:r>
              <a:rPr lang="sl-SI" dirty="0" smtClean="0"/>
              <a:t>, </a:t>
            </a:r>
            <a:r>
              <a:rPr lang="sl-SI" dirty="0" err="1" smtClean="0">
                <a:hlinkClick r:id="rId4"/>
              </a:rPr>
              <a:t>tina.gerbec@rra</a:t>
            </a:r>
            <a:r>
              <a:rPr lang="sl-SI" dirty="0" smtClean="0">
                <a:hlinkClick r:id="rId4"/>
              </a:rPr>
              <a:t>-</a:t>
            </a:r>
            <a:r>
              <a:rPr lang="sl-SI" dirty="0" err="1" smtClean="0">
                <a:hlinkClick r:id="rId4"/>
              </a:rPr>
              <a:t>sp.si</a:t>
            </a:r>
            <a:endParaRPr lang="sl-SI" dirty="0" smtClean="0"/>
          </a:p>
          <a:p>
            <a:r>
              <a:rPr lang="sl-SI" b="1" dirty="0" smtClean="0"/>
              <a:t>Spletna stran: </a:t>
            </a:r>
            <a:r>
              <a:rPr lang="sl-SI" dirty="0" err="1" smtClean="0">
                <a:hlinkClick r:id="rId5"/>
              </a:rPr>
              <a:t>www.las</a:t>
            </a:r>
            <a:r>
              <a:rPr lang="sl-SI" dirty="0" smtClean="0">
                <a:hlinkClick r:id="rId5"/>
              </a:rPr>
              <a:t>-</a:t>
            </a:r>
            <a:r>
              <a:rPr lang="sl-SI" dirty="0" err="1" smtClean="0">
                <a:hlinkClick r:id="rId5"/>
              </a:rPr>
              <a:t>vobjemusonca.si</a:t>
            </a:r>
            <a:endParaRPr lang="sl-SI" dirty="0" smtClean="0"/>
          </a:p>
          <a:p>
            <a:r>
              <a:rPr lang="sl-SI" dirty="0" smtClean="0"/>
              <a:t> </a:t>
            </a:r>
            <a:endParaRPr lang="sl-SI" dirty="0"/>
          </a:p>
        </p:txBody>
      </p:sp>
    </p:spTree>
    <p:extLst>
      <p:ext uri="{BB962C8B-B14F-4D97-AF65-F5344CB8AC3E}">
        <p14:creationId xmlns:p14="http://schemas.microsoft.com/office/powerpoint/2010/main" val="4280258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a:bodyPr>
          <a:lstStyle/>
          <a:p>
            <a:pPr algn="l">
              <a:lnSpc>
                <a:spcPct val="80000"/>
              </a:lnSpc>
            </a:pPr>
            <a:r>
              <a:rPr lang="sl-SI" sz="2000" b="1" dirty="0" smtClean="0">
                <a:latin typeface="+mn-lt"/>
              </a:rPr>
              <a:t>PROGRAM DELAVNICE</a:t>
            </a:r>
            <a:endParaRPr lang="sl-SI" sz="2000" b="1" dirty="0">
              <a:latin typeface="+mn-lt"/>
            </a:endParaRPr>
          </a:p>
        </p:txBody>
      </p:sp>
      <p:sp>
        <p:nvSpPr>
          <p:cNvPr id="4" name="PoljeZBesedilom 3"/>
          <p:cNvSpPr txBox="1"/>
          <p:nvPr/>
        </p:nvSpPr>
        <p:spPr>
          <a:xfrm>
            <a:off x="785786" y="2571744"/>
            <a:ext cx="7572428" cy="3539430"/>
          </a:xfrm>
          <a:prstGeom prst="rect">
            <a:avLst/>
          </a:prstGeom>
          <a:noFill/>
        </p:spPr>
        <p:txBody>
          <a:bodyPr wrap="square" rtlCol="0">
            <a:spAutoFit/>
          </a:bodyPr>
          <a:lstStyle/>
          <a:p>
            <a:pPr marL="457200" indent="-457200">
              <a:lnSpc>
                <a:spcPct val="80000"/>
              </a:lnSpc>
              <a:buAutoNum type="arabicPeriod"/>
            </a:pPr>
            <a:r>
              <a:rPr lang="sl-SI" sz="2000" dirty="0" smtClean="0"/>
              <a:t>Predstavitev </a:t>
            </a:r>
            <a:r>
              <a:rPr lang="sl-SI" sz="2000" dirty="0"/>
              <a:t>pristopa »Lokalni razvoj, ki ga vodi skupnost« - CLLD in vloga lokalne akcijske skupine – LAS</a:t>
            </a:r>
            <a:r>
              <a:rPr lang="sl-SI" sz="2000" dirty="0" smtClean="0"/>
              <a:t>;</a:t>
            </a:r>
          </a:p>
          <a:p>
            <a:pPr marL="457200" indent="-457200">
              <a:lnSpc>
                <a:spcPct val="80000"/>
              </a:lnSpc>
              <a:buAutoNum type="arabicPeriod"/>
            </a:pPr>
            <a:endParaRPr lang="sl-SI" sz="2000" dirty="0"/>
          </a:p>
          <a:p>
            <a:pPr marL="457200" indent="-457200">
              <a:lnSpc>
                <a:spcPct val="80000"/>
              </a:lnSpc>
              <a:buAutoNum type="arabicPeriod" startAt="2"/>
            </a:pPr>
            <a:r>
              <a:rPr lang="sl-SI" sz="2000" dirty="0" smtClean="0"/>
              <a:t>Določitev </a:t>
            </a:r>
            <a:r>
              <a:rPr lang="sl-SI" sz="2000" dirty="0"/>
              <a:t>glavnih ciljev, tematskih področij ukrepanja in vrst ukrepov</a:t>
            </a:r>
            <a:r>
              <a:rPr lang="sl-SI" sz="2000" dirty="0" smtClean="0"/>
              <a:t>;</a:t>
            </a:r>
          </a:p>
          <a:p>
            <a:pPr marL="457200" indent="-457200">
              <a:lnSpc>
                <a:spcPct val="80000"/>
              </a:lnSpc>
              <a:buAutoNum type="arabicPeriod" startAt="2"/>
            </a:pPr>
            <a:endParaRPr lang="sl-SI" sz="2000" dirty="0" smtClean="0"/>
          </a:p>
          <a:p>
            <a:pPr marL="457200" indent="-457200">
              <a:lnSpc>
                <a:spcPct val="80000"/>
              </a:lnSpc>
              <a:buFontTx/>
              <a:buAutoNum type="arabicPeriod" startAt="2"/>
            </a:pPr>
            <a:r>
              <a:rPr lang="sl-SI" sz="2000" dirty="0"/>
              <a:t>Oblikovanje predlogov operacij (projektnih predlogov) za umestitev v SLR, predstavitev navodil za izpolnjevanje obrazca za predložitev predlogov operacij. </a:t>
            </a:r>
          </a:p>
          <a:p>
            <a:pPr marL="457200" indent="-457200">
              <a:lnSpc>
                <a:spcPct val="80000"/>
              </a:lnSpc>
              <a:buAutoNum type="arabicPeriod" startAt="2"/>
            </a:pPr>
            <a:endParaRPr lang="sl-SI" sz="2000" dirty="0" smtClean="0"/>
          </a:p>
          <a:p>
            <a:pPr>
              <a:lnSpc>
                <a:spcPct val="80000"/>
              </a:lnSpc>
            </a:pPr>
            <a:endParaRPr lang="sl-SI" sz="2000" dirty="0" smtClean="0"/>
          </a:p>
          <a:p>
            <a:pPr>
              <a:lnSpc>
                <a:spcPct val="80000"/>
              </a:lnSpc>
            </a:pPr>
            <a:endParaRPr lang="sl-SI" sz="2000" dirty="0" smtClean="0"/>
          </a:p>
          <a:p>
            <a:pPr marL="457200" indent="-457200">
              <a:lnSpc>
                <a:spcPct val="80000"/>
              </a:lnSpc>
              <a:buAutoNum type="arabicPeriod" startAt="2"/>
            </a:pPr>
            <a:endParaRPr lang="sl-SI" sz="2000" dirty="0"/>
          </a:p>
          <a:p>
            <a:pPr>
              <a:lnSpc>
                <a:spcPct val="80000"/>
              </a:lnSpc>
            </a:pPr>
            <a:r>
              <a:rPr lang="sl-SI" sz="2000" dirty="0" smtClean="0"/>
              <a:t>   </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85189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fontScale="90000"/>
          </a:bodyPr>
          <a:lstStyle/>
          <a:p>
            <a:pPr lvl="0" algn="l">
              <a:lnSpc>
                <a:spcPct val="80000"/>
              </a:lnSpc>
            </a:pPr>
            <a:r>
              <a:rPr lang="sl-SI" sz="2400" b="1" dirty="0" smtClean="0">
                <a:solidFill>
                  <a:prstClr val="black"/>
                </a:solidFill>
                <a:latin typeface="+mn-lt"/>
              </a:rPr>
              <a:t/>
            </a:r>
            <a:br>
              <a:rPr lang="sl-SI" sz="2400" b="1" dirty="0" smtClean="0">
                <a:solidFill>
                  <a:prstClr val="black"/>
                </a:solidFill>
                <a:latin typeface="+mn-lt"/>
              </a:rPr>
            </a:br>
            <a:r>
              <a:rPr lang="sl-SI" sz="2400" b="1" dirty="0" smtClean="0">
                <a:solidFill>
                  <a:prstClr val="black"/>
                </a:solidFill>
                <a:latin typeface="+mn-lt"/>
              </a:rPr>
              <a:t>»</a:t>
            </a:r>
            <a:r>
              <a:rPr lang="sl-SI" sz="2400" b="1" dirty="0">
                <a:solidFill>
                  <a:prstClr val="black"/>
                </a:solidFill>
                <a:latin typeface="+mn-lt"/>
              </a:rPr>
              <a:t>Lokalni razvoj, ki ga vodi skupnost« - </a:t>
            </a:r>
            <a:r>
              <a:rPr lang="sl-SI" sz="2400" b="1" u="sng" dirty="0"/>
              <a:t>KAJ PRINAŠA CLLD?</a:t>
            </a:r>
            <a:br>
              <a:rPr lang="sl-SI" sz="2400" b="1" u="sng" dirty="0"/>
            </a:br>
            <a:endParaRPr lang="sl-SI" sz="3200" b="1" dirty="0">
              <a:latin typeface="+mn-lt"/>
            </a:endParaRPr>
          </a:p>
        </p:txBody>
      </p:sp>
      <p:sp>
        <p:nvSpPr>
          <p:cNvPr id="4" name="PoljeZBesedilom 3"/>
          <p:cNvSpPr txBox="1"/>
          <p:nvPr/>
        </p:nvSpPr>
        <p:spPr>
          <a:xfrm>
            <a:off x="785786" y="2571744"/>
            <a:ext cx="7572428" cy="3914918"/>
          </a:xfrm>
          <a:prstGeom prst="rect">
            <a:avLst/>
          </a:prstGeom>
          <a:noFill/>
        </p:spPr>
        <p:txBody>
          <a:bodyPr wrap="square" rtlCol="0">
            <a:spAutoFit/>
          </a:bodyPr>
          <a:lstStyle/>
          <a:p>
            <a:pPr lvl="0" algn="just"/>
            <a:r>
              <a:rPr lang="sl-SI" b="1" u="sng" dirty="0" smtClean="0"/>
              <a:t>Namen </a:t>
            </a:r>
            <a:r>
              <a:rPr lang="sl-SI" b="1" u="sng" dirty="0"/>
              <a:t>CLLD </a:t>
            </a:r>
            <a:r>
              <a:rPr lang="sl-SI" dirty="0"/>
              <a:t>je spodbujanje celovitega in uravnoteženega razvoja lokalnih območij po pristopu »od spodaj navzgor</a:t>
            </a:r>
            <a:r>
              <a:rPr lang="sl-SI" dirty="0" smtClean="0"/>
              <a:t>«. Gre za aktivno vključevanje lokalnega prebivalstva </a:t>
            </a:r>
            <a:r>
              <a:rPr lang="sl-SI" dirty="0"/>
              <a:t>v skupno načrtovanje in odločanje o lastnem </a:t>
            </a:r>
            <a:r>
              <a:rPr lang="sl-SI" dirty="0" smtClean="0"/>
              <a:t>razvoju. </a:t>
            </a:r>
            <a:endParaRPr lang="sl-SI" dirty="0"/>
          </a:p>
          <a:p>
            <a:endParaRPr lang="sl-SI" dirty="0"/>
          </a:p>
          <a:p>
            <a:pPr lvl="0" algn="just"/>
            <a:endParaRPr lang="sl-SI" dirty="0"/>
          </a:p>
          <a:p>
            <a:pPr lvl="0" algn="just"/>
            <a:r>
              <a:rPr lang="sl-SI" b="1" u="sng" dirty="0"/>
              <a:t>Cilj CLLD</a:t>
            </a:r>
            <a:r>
              <a:rPr lang="sl-SI" b="1" dirty="0"/>
              <a:t> </a:t>
            </a:r>
            <a:r>
              <a:rPr lang="sl-SI" dirty="0"/>
              <a:t>je spodbujanje socialnega vključevanja ter boj proti revščini in kakršnikoli diskriminaciji, zmanjševanje regionalnih razvojnih razlik in gospodarski razvoj območij. Poleg tega pa je cilj prispevati k ohranjanju narave, varstvu okolja, kulturne dediščine, kulturne krajine in njenih elementov</a:t>
            </a:r>
            <a:r>
              <a:rPr lang="sl-SI" dirty="0" smtClean="0"/>
              <a:t>.</a:t>
            </a:r>
          </a:p>
          <a:p>
            <a:pPr lvl="0"/>
            <a:endParaRPr lang="sl-SI" dirty="0"/>
          </a:p>
          <a:p>
            <a:pPr lvl="0"/>
            <a:endParaRPr lang="sl-SI" dirty="0"/>
          </a:p>
          <a:p>
            <a:pPr lvl="0"/>
            <a:endParaRPr lang="sl-SI" dirty="0" smtClean="0">
              <a:solidFill>
                <a:prstClr val="black"/>
              </a:solidFill>
            </a:endParaRPr>
          </a:p>
          <a:p>
            <a:pPr lvl="0"/>
            <a:endParaRPr lang="sl-SI" dirty="0">
              <a:solidFill>
                <a:prstClr val="black"/>
              </a:solidFill>
            </a:endParaRPr>
          </a:p>
          <a:p>
            <a:pPr>
              <a:lnSpc>
                <a:spcPct val="80000"/>
              </a:lnSpc>
            </a:pPr>
            <a:endParaRPr lang="sl-SI" b="1" dirty="0" smtClean="0">
              <a:latin typeface="Myriad Pro" pitchFamily="34" charset="0"/>
            </a:endParaRP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10021499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a:bodyPr>
          <a:lstStyle/>
          <a:p>
            <a:pPr algn="l">
              <a:lnSpc>
                <a:spcPct val="80000"/>
              </a:lnSpc>
            </a:pPr>
            <a:r>
              <a:rPr lang="sl-SI" sz="2400" b="1" dirty="0">
                <a:solidFill>
                  <a:prstClr val="black"/>
                </a:solidFill>
                <a:latin typeface="+mn-lt"/>
              </a:rPr>
              <a:t>»Lokalni razvoj, ki ga vodi skupnost« - CLLD </a:t>
            </a:r>
            <a:endParaRPr lang="sl-SI" sz="3200" b="1" dirty="0">
              <a:latin typeface="+mn-lt"/>
            </a:endParaRPr>
          </a:p>
        </p:txBody>
      </p:sp>
      <p:sp>
        <p:nvSpPr>
          <p:cNvPr id="4" name="PoljeZBesedilom 3"/>
          <p:cNvSpPr txBox="1"/>
          <p:nvPr/>
        </p:nvSpPr>
        <p:spPr>
          <a:xfrm>
            <a:off x="539552" y="2214554"/>
            <a:ext cx="7572428" cy="5078313"/>
          </a:xfrm>
          <a:prstGeom prst="rect">
            <a:avLst/>
          </a:prstGeom>
          <a:noFill/>
        </p:spPr>
        <p:txBody>
          <a:bodyPr wrap="square" rtlCol="0">
            <a:spAutoFit/>
          </a:bodyPr>
          <a:lstStyle/>
          <a:p>
            <a:r>
              <a:rPr lang="sl-SI" dirty="0"/>
              <a:t>Načrtovanje in odločanje lokalnega prebivalstva o </a:t>
            </a:r>
            <a:r>
              <a:rPr lang="sl-SI" b="1" u="sng" dirty="0"/>
              <a:t>razvoju lokalnega območja </a:t>
            </a:r>
            <a:r>
              <a:rPr lang="sl-SI" dirty="0"/>
              <a:t>se izvaja </a:t>
            </a:r>
            <a:r>
              <a:rPr lang="sl-SI" dirty="0" smtClean="0"/>
              <a:t> po pristopu </a:t>
            </a:r>
            <a:r>
              <a:rPr lang="pl-PL" b="1" dirty="0"/>
              <a:t>od spodaj navzgor </a:t>
            </a:r>
            <a:r>
              <a:rPr lang="pl-PL" b="1" dirty="0" smtClean="0"/>
              <a:t>- </a:t>
            </a:r>
            <a:r>
              <a:rPr lang="sl-SI" dirty="0" smtClean="0"/>
              <a:t>preko </a:t>
            </a:r>
            <a:r>
              <a:rPr lang="sl-SI" dirty="0"/>
              <a:t>posebnih lokalnih partnerstev, tako imenovanih </a:t>
            </a:r>
            <a:r>
              <a:rPr lang="sl-SI" b="1" u="sng" dirty="0"/>
              <a:t>lokalnih akcijskih skupin (LAS)</a:t>
            </a:r>
            <a:r>
              <a:rPr lang="sl-SI" b="1" dirty="0"/>
              <a:t>. </a:t>
            </a:r>
            <a:endParaRPr lang="sl-SI" b="1" dirty="0" smtClean="0"/>
          </a:p>
          <a:p>
            <a:endParaRPr lang="sl-SI" b="1" dirty="0" smtClean="0"/>
          </a:p>
          <a:p>
            <a:r>
              <a:rPr lang="sl-SI" b="1" dirty="0" smtClean="0"/>
              <a:t>LAS jugozahodnega dela Severne Primorske </a:t>
            </a:r>
            <a:r>
              <a:rPr lang="sl-SI" dirty="0" smtClean="0"/>
              <a:t>je </a:t>
            </a:r>
            <a:r>
              <a:rPr lang="sl-SI" dirty="0"/>
              <a:t>že od leta 2008 delujoče javno-zasebno partnerstvo </a:t>
            </a:r>
            <a:r>
              <a:rPr lang="sl-SI" dirty="0" smtClean="0"/>
              <a:t>z </a:t>
            </a:r>
            <a:r>
              <a:rPr lang="sl-SI" dirty="0" err="1" smtClean="0"/>
              <a:t>upravljalcem</a:t>
            </a:r>
            <a:r>
              <a:rPr lang="sl-SI" dirty="0" smtClean="0"/>
              <a:t> </a:t>
            </a:r>
            <a:r>
              <a:rPr lang="sl-SI" b="1" dirty="0" smtClean="0"/>
              <a:t>RRA Severne Primorske d.o.o. Nova Gorica</a:t>
            </a:r>
            <a:r>
              <a:rPr lang="sl-SI" dirty="0" smtClean="0"/>
              <a:t>. LAS združuje </a:t>
            </a:r>
            <a:r>
              <a:rPr lang="sl-SI" dirty="0"/>
              <a:t>zainteresirane partnerje iz gospodarskega, nevladnega in javnega </a:t>
            </a:r>
            <a:r>
              <a:rPr lang="sl-SI" dirty="0" smtClean="0"/>
              <a:t>sektorja. Vzpostavilo se je </a:t>
            </a:r>
            <a:r>
              <a:rPr lang="sl-SI" dirty="0"/>
              <a:t>z namenom upravljanja z EU sredstvi LEADER (programsko obdobje 2007-2013</a:t>
            </a:r>
            <a:r>
              <a:rPr lang="sl-SI" dirty="0" smtClean="0"/>
              <a:t>).</a:t>
            </a:r>
          </a:p>
          <a:p>
            <a:endParaRPr lang="sl-SI" dirty="0" smtClean="0"/>
          </a:p>
          <a:p>
            <a:r>
              <a:rPr lang="pl-PL" dirty="0" smtClean="0"/>
              <a:t>V obdobju 2014-2020 nadaljujemo </a:t>
            </a:r>
            <a:r>
              <a:rPr lang="pl-PL" dirty="0"/>
              <a:t>s pristopom </a:t>
            </a:r>
            <a:r>
              <a:rPr lang="pl-PL" b="1" dirty="0"/>
              <a:t>od spodaj navzgor:</a:t>
            </a:r>
            <a:r>
              <a:rPr lang="it-IT" dirty="0"/>
              <a:t> </a:t>
            </a:r>
            <a:r>
              <a:rPr lang="it-IT" dirty="0" err="1"/>
              <a:t>osredotočamo</a:t>
            </a:r>
            <a:r>
              <a:rPr lang="it-IT" dirty="0"/>
              <a:t> se </a:t>
            </a:r>
            <a:r>
              <a:rPr lang="it-IT" dirty="0" err="1"/>
              <a:t>na</a:t>
            </a:r>
            <a:r>
              <a:rPr lang="it-IT" dirty="0"/>
              <a:t> </a:t>
            </a:r>
            <a:r>
              <a:rPr lang="it-IT" dirty="0" err="1"/>
              <a:t>potrebe</a:t>
            </a:r>
            <a:r>
              <a:rPr lang="it-IT" dirty="0"/>
              <a:t> in </a:t>
            </a:r>
            <a:r>
              <a:rPr lang="it-IT" dirty="0" err="1"/>
              <a:t>izzive</a:t>
            </a:r>
            <a:r>
              <a:rPr lang="it-IT" dirty="0"/>
              <a:t> </a:t>
            </a:r>
            <a:r>
              <a:rPr lang="it-IT" dirty="0" err="1"/>
              <a:t>našega</a:t>
            </a:r>
            <a:r>
              <a:rPr lang="it-IT" dirty="0"/>
              <a:t> </a:t>
            </a:r>
            <a:r>
              <a:rPr lang="it-IT" dirty="0" err="1"/>
              <a:t>območja</a:t>
            </a:r>
            <a:r>
              <a:rPr lang="it-IT" dirty="0"/>
              <a:t> </a:t>
            </a:r>
            <a:r>
              <a:rPr lang="sl-SI" dirty="0" smtClean="0"/>
              <a:t>(pet goriških občin) </a:t>
            </a:r>
            <a:r>
              <a:rPr lang="it-IT" dirty="0" smtClean="0"/>
              <a:t>in</a:t>
            </a:r>
            <a:r>
              <a:rPr lang="sl-SI" dirty="0" smtClean="0"/>
              <a:t> </a:t>
            </a:r>
            <a:r>
              <a:rPr lang="sl-SI" dirty="0"/>
              <a:t>skupaj določamo prioritete delovanja</a:t>
            </a:r>
            <a:r>
              <a:rPr lang="sl-SI" dirty="0" smtClean="0"/>
              <a:t>.</a:t>
            </a:r>
          </a:p>
          <a:p>
            <a:endParaRPr lang="sl-SI" dirty="0"/>
          </a:p>
          <a:p>
            <a:r>
              <a:rPr lang="sl-SI" dirty="0"/>
              <a:t>V programskem obdobju 2014–2020 je izvedbi CLLD skupno namenjenih več sredstev.</a:t>
            </a:r>
          </a:p>
          <a:p>
            <a:endParaRPr lang="sl-SI" dirty="0"/>
          </a:p>
          <a:p>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34489534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latin typeface="+mn-lt"/>
              </a:rPr>
              <a:t>»Lokalni razvoj, ki ga vodi skupnost« - </a:t>
            </a:r>
            <a:r>
              <a:rPr lang="sl-SI" sz="2400" b="1" dirty="0" smtClean="0">
                <a:latin typeface="+mn-lt"/>
              </a:rPr>
              <a:t>CLLD </a:t>
            </a:r>
            <a:endParaRPr lang="sl-SI" sz="2400" b="1" dirty="0">
              <a:latin typeface="+mn-lt"/>
            </a:endParaRPr>
          </a:p>
        </p:txBody>
      </p:sp>
      <p:sp>
        <p:nvSpPr>
          <p:cNvPr id="4" name="PoljeZBesedilom 3"/>
          <p:cNvSpPr txBox="1"/>
          <p:nvPr/>
        </p:nvSpPr>
        <p:spPr>
          <a:xfrm>
            <a:off x="785786" y="2571744"/>
            <a:ext cx="7572428" cy="923330"/>
          </a:xfrm>
          <a:prstGeom prst="rect">
            <a:avLst/>
          </a:prstGeom>
          <a:noFill/>
        </p:spPr>
        <p:txBody>
          <a:bodyPr wrap="square" rtlCol="0">
            <a:spAutoFit/>
          </a:bodyPr>
          <a:lstStyle/>
          <a:p>
            <a:endParaRPr lang="sl-SI" dirty="0"/>
          </a:p>
          <a:p>
            <a:endParaRPr lang="sl-SI" dirty="0" smtClean="0"/>
          </a:p>
          <a:p>
            <a:r>
              <a:rPr lang="sl-SI" dirty="0" smtClean="0"/>
              <a:t> </a:t>
            </a:r>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grpSp>
        <p:nvGrpSpPr>
          <p:cNvPr id="3" name="Group 3"/>
          <p:cNvGrpSpPr>
            <a:grpSpLocks/>
          </p:cNvGrpSpPr>
          <p:nvPr/>
        </p:nvGrpSpPr>
        <p:grpSpPr bwMode="auto">
          <a:xfrm>
            <a:off x="388396" y="2468960"/>
            <a:ext cx="8540488" cy="4312830"/>
            <a:chOff x="588" y="2762"/>
            <a:chExt cx="13561" cy="7758"/>
          </a:xfrm>
        </p:grpSpPr>
        <p:grpSp>
          <p:nvGrpSpPr>
            <p:cNvPr id="7" name="Group 4"/>
            <p:cNvGrpSpPr>
              <a:grpSpLocks/>
            </p:cNvGrpSpPr>
            <p:nvPr/>
          </p:nvGrpSpPr>
          <p:grpSpPr bwMode="auto">
            <a:xfrm>
              <a:off x="588" y="2762"/>
              <a:ext cx="13561" cy="7758"/>
              <a:chOff x="588" y="2762"/>
              <a:chExt cx="13561" cy="7758"/>
            </a:xfrm>
          </p:grpSpPr>
          <p:sp>
            <p:nvSpPr>
              <p:cNvPr id="3085" name="Freeform 5"/>
              <p:cNvSpPr>
                <a:spLocks/>
              </p:cNvSpPr>
              <p:nvPr/>
            </p:nvSpPr>
            <p:spPr bwMode="auto">
              <a:xfrm>
                <a:off x="588" y="2762"/>
                <a:ext cx="13561" cy="7758"/>
              </a:xfrm>
              <a:custGeom>
                <a:avLst/>
                <a:gdLst>
                  <a:gd name="T0" fmla="+- 0 588 588"/>
                  <a:gd name="T1" fmla="*/ T0 w 13561"/>
                  <a:gd name="T2" fmla="+- 0 10520 2762"/>
                  <a:gd name="T3" fmla="*/ 10520 h 7758"/>
                  <a:gd name="T4" fmla="+- 0 14148 588"/>
                  <a:gd name="T5" fmla="*/ T4 w 13561"/>
                  <a:gd name="T6" fmla="+- 0 10520 2762"/>
                  <a:gd name="T7" fmla="*/ 10520 h 7758"/>
                  <a:gd name="T8" fmla="+- 0 14148 588"/>
                  <a:gd name="T9" fmla="*/ T8 w 13561"/>
                  <a:gd name="T10" fmla="+- 0 2762 2762"/>
                  <a:gd name="T11" fmla="*/ 2762 h 7758"/>
                  <a:gd name="T12" fmla="+- 0 588 588"/>
                  <a:gd name="T13" fmla="*/ T12 w 13561"/>
                  <a:gd name="T14" fmla="+- 0 2762 2762"/>
                  <a:gd name="T15" fmla="*/ 2762 h 7758"/>
                  <a:gd name="T16" fmla="+- 0 588 588"/>
                  <a:gd name="T17" fmla="*/ T16 w 13561"/>
                  <a:gd name="T18" fmla="+- 0 10520 2762"/>
                  <a:gd name="T19" fmla="*/ 10520 h 7758"/>
                </a:gdLst>
                <a:ahLst/>
                <a:cxnLst>
                  <a:cxn ang="0">
                    <a:pos x="T1" y="T3"/>
                  </a:cxn>
                  <a:cxn ang="0">
                    <a:pos x="T5" y="T7"/>
                  </a:cxn>
                  <a:cxn ang="0">
                    <a:pos x="T9" y="T11"/>
                  </a:cxn>
                  <a:cxn ang="0">
                    <a:pos x="T13" y="T15"/>
                  </a:cxn>
                  <a:cxn ang="0">
                    <a:pos x="T17" y="T19"/>
                  </a:cxn>
                </a:cxnLst>
                <a:rect l="0" t="0" r="r" b="b"/>
                <a:pathLst>
                  <a:path w="13561" h="7758">
                    <a:moveTo>
                      <a:pt x="0" y="7758"/>
                    </a:moveTo>
                    <a:lnTo>
                      <a:pt x="13560" y="7758"/>
                    </a:lnTo>
                    <a:lnTo>
                      <a:pt x="13560" y="0"/>
                    </a:lnTo>
                    <a:lnTo>
                      <a:pt x="0" y="0"/>
                    </a:lnTo>
                    <a:lnTo>
                      <a:pt x="0" y="7758"/>
                    </a:lnTo>
                  </a:path>
                </a:pathLst>
              </a:custGeom>
              <a:solidFill>
                <a:srgbClr val="CCD1B8"/>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l-SI"/>
              </a:p>
            </p:txBody>
          </p:sp>
        </p:grpSp>
        <p:grpSp>
          <p:nvGrpSpPr>
            <p:cNvPr id="8" name="Group 6"/>
            <p:cNvGrpSpPr>
              <a:grpSpLocks/>
            </p:cNvGrpSpPr>
            <p:nvPr/>
          </p:nvGrpSpPr>
          <p:grpSpPr bwMode="auto">
            <a:xfrm>
              <a:off x="7276" y="4671"/>
              <a:ext cx="4796" cy="808"/>
              <a:chOff x="7276" y="4671"/>
              <a:chExt cx="4796" cy="808"/>
            </a:xfrm>
          </p:grpSpPr>
          <p:sp>
            <p:nvSpPr>
              <p:cNvPr id="3084" name="Freeform 7"/>
              <p:cNvSpPr>
                <a:spLocks/>
              </p:cNvSpPr>
              <p:nvPr/>
            </p:nvSpPr>
            <p:spPr bwMode="auto">
              <a:xfrm>
                <a:off x="7276" y="4671"/>
                <a:ext cx="4796" cy="808"/>
              </a:xfrm>
              <a:custGeom>
                <a:avLst/>
                <a:gdLst>
                  <a:gd name="T0" fmla="+- 0 7276 7276"/>
                  <a:gd name="T1" fmla="*/ T0 w 4796"/>
                  <a:gd name="T2" fmla="+- 0 4671 4671"/>
                  <a:gd name="T3" fmla="*/ 4671 h 808"/>
                  <a:gd name="T4" fmla="+- 0 7276 7276"/>
                  <a:gd name="T5" fmla="*/ T4 w 4796"/>
                  <a:gd name="T6" fmla="+- 0 5091 4671"/>
                  <a:gd name="T7" fmla="*/ 5091 h 808"/>
                  <a:gd name="T8" fmla="+- 0 12071 7276"/>
                  <a:gd name="T9" fmla="*/ T8 w 4796"/>
                  <a:gd name="T10" fmla="+- 0 5091 4671"/>
                  <a:gd name="T11" fmla="*/ 5091 h 808"/>
                  <a:gd name="T12" fmla="+- 0 12071 7276"/>
                  <a:gd name="T13" fmla="*/ T12 w 4796"/>
                  <a:gd name="T14" fmla="+- 0 5479 4671"/>
                  <a:gd name="T15" fmla="*/ 5479 h 808"/>
                </a:gdLst>
                <a:ahLst/>
                <a:cxnLst>
                  <a:cxn ang="0">
                    <a:pos x="T1" y="T3"/>
                  </a:cxn>
                  <a:cxn ang="0">
                    <a:pos x="T5" y="T7"/>
                  </a:cxn>
                  <a:cxn ang="0">
                    <a:pos x="T9" y="T11"/>
                  </a:cxn>
                  <a:cxn ang="0">
                    <a:pos x="T13" y="T15"/>
                  </a:cxn>
                </a:cxnLst>
                <a:rect l="0" t="0" r="r" b="b"/>
                <a:pathLst>
                  <a:path w="4796" h="808">
                    <a:moveTo>
                      <a:pt x="0" y="0"/>
                    </a:moveTo>
                    <a:lnTo>
                      <a:pt x="0" y="420"/>
                    </a:lnTo>
                    <a:lnTo>
                      <a:pt x="4795" y="420"/>
                    </a:lnTo>
                    <a:lnTo>
                      <a:pt x="4795" y="808"/>
                    </a:lnTo>
                  </a:path>
                </a:pathLst>
              </a:custGeom>
              <a:noFill/>
              <a:ln w="19050">
                <a:solidFill>
                  <a:srgbClr val="9D523E"/>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9" name="Group 8"/>
            <p:cNvGrpSpPr>
              <a:grpSpLocks/>
            </p:cNvGrpSpPr>
            <p:nvPr/>
          </p:nvGrpSpPr>
          <p:grpSpPr bwMode="auto">
            <a:xfrm>
              <a:off x="7276" y="4671"/>
              <a:ext cx="29" cy="808"/>
              <a:chOff x="7276" y="4671"/>
              <a:chExt cx="29" cy="808"/>
            </a:xfrm>
          </p:grpSpPr>
          <p:sp>
            <p:nvSpPr>
              <p:cNvPr id="3083" name="Freeform 9"/>
              <p:cNvSpPr>
                <a:spLocks/>
              </p:cNvSpPr>
              <p:nvPr/>
            </p:nvSpPr>
            <p:spPr bwMode="auto">
              <a:xfrm>
                <a:off x="7276" y="4671"/>
                <a:ext cx="29" cy="808"/>
              </a:xfrm>
              <a:custGeom>
                <a:avLst/>
                <a:gdLst>
                  <a:gd name="T0" fmla="+- 0 7276 7276"/>
                  <a:gd name="T1" fmla="*/ T0 w 29"/>
                  <a:gd name="T2" fmla="+- 0 4671 4671"/>
                  <a:gd name="T3" fmla="*/ 4671 h 808"/>
                  <a:gd name="T4" fmla="+- 0 7276 7276"/>
                  <a:gd name="T5" fmla="*/ T4 w 29"/>
                  <a:gd name="T6" fmla="+- 0 5091 4671"/>
                  <a:gd name="T7" fmla="*/ 5091 h 808"/>
                  <a:gd name="T8" fmla="+- 0 7305 7276"/>
                  <a:gd name="T9" fmla="*/ T8 w 29"/>
                  <a:gd name="T10" fmla="+- 0 5091 4671"/>
                  <a:gd name="T11" fmla="*/ 5091 h 808"/>
                  <a:gd name="T12" fmla="+- 0 7305 7276"/>
                  <a:gd name="T13" fmla="*/ T12 w 29"/>
                  <a:gd name="T14" fmla="+- 0 5479 4671"/>
                  <a:gd name="T15" fmla="*/ 5479 h 808"/>
                </a:gdLst>
                <a:ahLst/>
                <a:cxnLst>
                  <a:cxn ang="0">
                    <a:pos x="T1" y="T3"/>
                  </a:cxn>
                  <a:cxn ang="0">
                    <a:pos x="T5" y="T7"/>
                  </a:cxn>
                  <a:cxn ang="0">
                    <a:pos x="T9" y="T11"/>
                  </a:cxn>
                  <a:cxn ang="0">
                    <a:pos x="T13" y="T15"/>
                  </a:cxn>
                </a:cxnLst>
                <a:rect l="0" t="0" r="r" b="b"/>
                <a:pathLst>
                  <a:path w="29" h="808">
                    <a:moveTo>
                      <a:pt x="0" y="0"/>
                    </a:moveTo>
                    <a:lnTo>
                      <a:pt x="0" y="420"/>
                    </a:lnTo>
                    <a:lnTo>
                      <a:pt x="29" y="420"/>
                    </a:lnTo>
                    <a:lnTo>
                      <a:pt x="29" y="808"/>
                    </a:lnTo>
                  </a:path>
                </a:pathLst>
              </a:custGeom>
              <a:noFill/>
              <a:ln w="19050">
                <a:solidFill>
                  <a:srgbClr val="9D523E"/>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0" name="Group 10"/>
            <p:cNvGrpSpPr>
              <a:grpSpLocks/>
            </p:cNvGrpSpPr>
            <p:nvPr/>
          </p:nvGrpSpPr>
          <p:grpSpPr bwMode="auto">
            <a:xfrm>
              <a:off x="2538" y="4671"/>
              <a:ext cx="4738" cy="808"/>
              <a:chOff x="2538" y="4671"/>
              <a:chExt cx="4738" cy="808"/>
            </a:xfrm>
          </p:grpSpPr>
          <p:sp>
            <p:nvSpPr>
              <p:cNvPr id="3082" name="Freeform 11"/>
              <p:cNvSpPr>
                <a:spLocks/>
              </p:cNvSpPr>
              <p:nvPr/>
            </p:nvSpPr>
            <p:spPr bwMode="auto">
              <a:xfrm>
                <a:off x="2538" y="4671"/>
                <a:ext cx="4738" cy="808"/>
              </a:xfrm>
              <a:custGeom>
                <a:avLst/>
                <a:gdLst>
                  <a:gd name="T0" fmla="+- 0 7276 2538"/>
                  <a:gd name="T1" fmla="*/ T0 w 4738"/>
                  <a:gd name="T2" fmla="+- 0 4671 4671"/>
                  <a:gd name="T3" fmla="*/ 4671 h 808"/>
                  <a:gd name="T4" fmla="+- 0 7276 2538"/>
                  <a:gd name="T5" fmla="*/ T4 w 4738"/>
                  <a:gd name="T6" fmla="+- 0 5091 4671"/>
                  <a:gd name="T7" fmla="*/ 5091 h 808"/>
                  <a:gd name="T8" fmla="+- 0 2538 2538"/>
                  <a:gd name="T9" fmla="*/ T8 w 4738"/>
                  <a:gd name="T10" fmla="+- 0 5091 4671"/>
                  <a:gd name="T11" fmla="*/ 5091 h 808"/>
                  <a:gd name="T12" fmla="+- 0 2538 2538"/>
                  <a:gd name="T13" fmla="*/ T12 w 4738"/>
                  <a:gd name="T14" fmla="+- 0 5479 4671"/>
                  <a:gd name="T15" fmla="*/ 5479 h 808"/>
                </a:gdLst>
                <a:ahLst/>
                <a:cxnLst>
                  <a:cxn ang="0">
                    <a:pos x="T1" y="T3"/>
                  </a:cxn>
                  <a:cxn ang="0">
                    <a:pos x="T5" y="T7"/>
                  </a:cxn>
                  <a:cxn ang="0">
                    <a:pos x="T9" y="T11"/>
                  </a:cxn>
                  <a:cxn ang="0">
                    <a:pos x="T13" y="T15"/>
                  </a:cxn>
                </a:cxnLst>
                <a:rect l="0" t="0" r="r" b="b"/>
                <a:pathLst>
                  <a:path w="4738" h="808">
                    <a:moveTo>
                      <a:pt x="4738" y="0"/>
                    </a:moveTo>
                    <a:lnTo>
                      <a:pt x="4738" y="420"/>
                    </a:lnTo>
                    <a:lnTo>
                      <a:pt x="0" y="420"/>
                    </a:lnTo>
                    <a:lnTo>
                      <a:pt x="0" y="808"/>
                    </a:lnTo>
                  </a:path>
                </a:pathLst>
              </a:custGeom>
              <a:noFill/>
              <a:ln w="19050">
                <a:solidFill>
                  <a:srgbClr val="9D523E"/>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1" name="Group 12"/>
            <p:cNvGrpSpPr>
              <a:grpSpLocks/>
            </p:cNvGrpSpPr>
            <p:nvPr/>
          </p:nvGrpSpPr>
          <p:grpSpPr bwMode="auto">
            <a:xfrm>
              <a:off x="5429" y="2824"/>
              <a:ext cx="3693" cy="1847"/>
              <a:chOff x="5429" y="2824"/>
              <a:chExt cx="3693" cy="1847"/>
            </a:xfrm>
          </p:grpSpPr>
          <p:sp>
            <p:nvSpPr>
              <p:cNvPr id="3081" name="Freeform 13"/>
              <p:cNvSpPr>
                <a:spLocks/>
              </p:cNvSpPr>
              <p:nvPr/>
            </p:nvSpPr>
            <p:spPr bwMode="auto">
              <a:xfrm>
                <a:off x="5429" y="2824"/>
                <a:ext cx="3693" cy="1847"/>
              </a:xfrm>
              <a:custGeom>
                <a:avLst/>
                <a:gdLst>
                  <a:gd name="T0" fmla="+- 0 5429 5429"/>
                  <a:gd name="T1" fmla="*/ T0 w 3693"/>
                  <a:gd name="T2" fmla="+- 0 4671 2824"/>
                  <a:gd name="T3" fmla="*/ 4671 h 1847"/>
                  <a:gd name="T4" fmla="+- 0 9122 5429"/>
                  <a:gd name="T5" fmla="*/ T4 w 3693"/>
                  <a:gd name="T6" fmla="+- 0 4671 2824"/>
                  <a:gd name="T7" fmla="*/ 4671 h 1847"/>
                  <a:gd name="T8" fmla="+- 0 9122 5429"/>
                  <a:gd name="T9" fmla="*/ T8 w 3693"/>
                  <a:gd name="T10" fmla="+- 0 2824 2824"/>
                  <a:gd name="T11" fmla="*/ 2824 h 1847"/>
                  <a:gd name="T12" fmla="+- 0 5429 5429"/>
                  <a:gd name="T13" fmla="*/ T12 w 3693"/>
                  <a:gd name="T14" fmla="+- 0 2824 2824"/>
                  <a:gd name="T15" fmla="*/ 2824 h 1847"/>
                  <a:gd name="T16" fmla="+- 0 5429 5429"/>
                  <a:gd name="T17" fmla="*/ T16 w 3693"/>
                  <a:gd name="T18" fmla="+- 0 4671 2824"/>
                  <a:gd name="T19" fmla="*/ 4671 h 1847"/>
                </a:gdLst>
                <a:ahLst/>
                <a:cxnLst>
                  <a:cxn ang="0">
                    <a:pos x="T1" y="T3"/>
                  </a:cxn>
                  <a:cxn ang="0">
                    <a:pos x="T5" y="T7"/>
                  </a:cxn>
                  <a:cxn ang="0">
                    <a:pos x="T9" y="T11"/>
                  </a:cxn>
                  <a:cxn ang="0">
                    <a:pos x="T13" y="T15"/>
                  </a:cxn>
                  <a:cxn ang="0">
                    <a:pos x="T17" y="T19"/>
                  </a:cxn>
                </a:cxnLst>
                <a:rect l="0" t="0" r="r" b="b"/>
                <a:pathLst>
                  <a:path w="3693" h="1847">
                    <a:moveTo>
                      <a:pt x="0" y="1847"/>
                    </a:moveTo>
                    <a:lnTo>
                      <a:pt x="3693" y="1847"/>
                    </a:lnTo>
                    <a:lnTo>
                      <a:pt x="3693" y="0"/>
                    </a:lnTo>
                    <a:lnTo>
                      <a:pt x="0" y="0"/>
                    </a:lnTo>
                    <a:lnTo>
                      <a:pt x="0" y="1847"/>
                    </a:lnTo>
                  </a:path>
                </a:pathLst>
              </a:custGeom>
              <a:solidFill>
                <a:srgbClr val="C569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r>
                  <a:rPr lang="sl-SI" b="1" dirty="0" smtClean="0"/>
                  <a:t>       </a:t>
                </a:r>
              </a:p>
              <a:p>
                <a:pPr algn="ctr"/>
                <a:r>
                  <a:rPr lang="sl-SI" b="1" dirty="0" smtClean="0"/>
                  <a:t>PARTNERSKI</a:t>
                </a:r>
              </a:p>
              <a:p>
                <a:pPr algn="ctr"/>
                <a:r>
                  <a:rPr lang="en-US" b="1" dirty="0" smtClean="0"/>
                  <a:t>SPORAZUM</a:t>
                </a:r>
                <a:endParaRPr lang="sl-SI" dirty="0"/>
              </a:p>
              <a:p>
                <a:endParaRPr lang="sl-SI" dirty="0"/>
              </a:p>
            </p:txBody>
          </p:sp>
        </p:grpSp>
        <p:grpSp>
          <p:nvGrpSpPr>
            <p:cNvPr id="12" name="Group 14"/>
            <p:cNvGrpSpPr>
              <a:grpSpLocks/>
            </p:cNvGrpSpPr>
            <p:nvPr/>
          </p:nvGrpSpPr>
          <p:grpSpPr bwMode="auto">
            <a:xfrm>
              <a:off x="5429" y="2824"/>
              <a:ext cx="3693" cy="1847"/>
              <a:chOff x="5429" y="2824"/>
              <a:chExt cx="3693" cy="1847"/>
            </a:xfrm>
          </p:grpSpPr>
          <p:sp>
            <p:nvSpPr>
              <p:cNvPr id="3080" name="Freeform 15"/>
              <p:cNvSpPr>
                <a:spLocks/>
              </p:cNvSpPr>
              <p:nvPr/>
            </p:nvSpPr>
            <p:spPr bwMode="auto">
              <a:xfrm>
                <a:off x="5429" y="2824"/>
                <a:ext cx="3693" cy="1847"/>
              </a:xfrm>
              <a:custGeom>
                <a:avLst/>
                <a:gdLst>
                  <a:gd name="T0" fmla="+- 0 5429 5429"/>
                  <a:gd name="T1" fmla="*/ T0 w 3693"/>
                  <a:gd name="T2" fmla="+- 0 4671 2824"/>
                  <a:gd name="T3" fmla="*/ 4671 h 1847"/>
                  <a:gd name="T4" fmla="+- 0 9122 5429"/>
                  <a:gd name="T5" fmla="*/ T4 w 3693"/>
                  <a:gd name="T6" fmla="+- 0 4671 2824"/>
                  <a:gd name="T7" fmla="*/ 4671 h 1847"/>
                  <a:gd name="T8" fmla="+- 0 9122 5429"/>
                  <a:gd name="T9" fmla="*/ T8 w 3693"/>
                  <a:gd name="T10" fmla="+- 0 2824 2824"/>
                  <a:gd name="T11" fmla="*/ 2824 h 1847"/>
                  <a:gd name="T12" fmla="+- 0 5429 5429"/>
                  <a:gd name="T13" fmla="*/ T12 w 3693"/>
                  <a:gd name="T14" fmla="+- 0 2824 2824"/>
                  <a:gd name="T15" fmla="*/ 2824 h 1847"/>
                  <a:gd name="T16" fmla="+- 0 5429 5429"/>
                  <a:gd name="T17" fmla="*/ T16 w 3693"/>
                  <a:gd name="T18" fmla="+- 0 4671 2824"/>
                  <a:gd name="T19" fmla="*/ 4671 h 1847"/>
                </a:gdLst>
                <a:ahLst/>
                <a:cxnLst>
                  <a:cxn ang="0">
                    <a:pos x="T1" y="T3"/>
                  </a:cxn>
                  <a:cxn ang="0">
                    <a:pos x="T5" y="T7"/>
                  </a:cxn>
                  <a:cxn ang="0">
                    <a:pos x="T9" y="T11"/>
                  </a:cxn>
                  <a:cxn ang="0">
                    <a:pos x="T13" y="T15"/>
                  </a:cxn>
                  <a:cxn ang="0">
                    <a:pos x="T17" y="T19"/>
                  </a:cxn>
                </a:cxnLst>
                <a:rect l="0" t="0" r="r" b="b"/>
                <a:pathLst>
                  <a:path w="3693" h="1847">
                    <a:moveTo>
                      <a:pt x="0" y="1847"/>
                    </a:moveTo>
                    <a:lnTo>
                      <a:pt x="3693" y="1847"/>
                    </a:lnTo>
                    <a:lnTo>
                      <a:pt x="3693" y="0"/>
                    </a:lnTo>
                    <a:lnTo>
                      <a:pt x="0" y="0"/>
                    </a:lnTo>
                    <a:lnTo>
                      <a:pt x="0" y="1847"/>
                    </a:lnTo>
                    <a:close/>
                  </a:path>
                </a:pathLst>
              </a:custGeom>
              <a:noFill/>
              <a:ln w="1905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3" name="Group 16"/>
            <p:cNvGrpSpPr>
              <a:grpSpLocks/>
            </p:cNvGrpSpPr>
            <p:nvPr/>
          </p:nvGrpSpPr>
          <p:grpSpPr bwMode="auto">
            <a:xfrm>
              <a:off x="691" y="5479"/>
              <a:ext cx="3693" cy="1946"/>
              <a:chOff x="691" y="5479"/>
              <a:chExt cx="3693" cy="1946"/>
            </a:xfrm>
          </p:grpSpPr>
          <p:sp>
            <p:nvSpPr>
              <p:cNvPr id="3079" name="Freeform 17"/>
              <p:cNvSpPr>
                <a:spLocks/>
              </p:cNvSpPr>
              <p:nvPr/>
            </p:nvSpPr>
            <p:spPr bwMode="auto">
              <a:xfrm>
                <a:off x="691" y="5479"/>
                <a:ext cx="3693" cy="1946"/>
              </a:xfrm>
              <a:custGeom>
                <a:avLst/>
                <a:gdLst>
                  <a:gd name="T0" fmla="+- 0 691 691"/>
                  <a:gd name="T1" fmla="*/ T0 w 3693"/>
                  <a:gd name="T2" fmla="+- 0 7425 5479"/>
                  <a:gd name="T3" fmla="*/ 7425 h 1946"/>
                  <a:gd name="T4" fmla="+- 0 4384 691"/>
                  <a:gd name="T5" fmla="*/ T4 w 3693"/>
                  <a:gd name="T6" fmla="+- 0 7425 5479"/>
                  <a:gd name="T7" fmla="*/ 7425 h 1946"/>
                  <a:gd name="T8" fmla="+- 0 4384 691"/>
                  <a:gd name="T9" fmla="*/ T8 w 3693"/>
                  <a:gd name="T10" fmla="+- 0 5479 5479"/>
                  <a:gd name="T11" fmla="*/ 5479 h 1946"/>
                  <a:gd name="T12" fmla="+- 0 691 691"/>
                  <a:gd name="T13" fmla="*/ T12 w 3693"/>
                  <a:gd name="T14" fmla="+- 0 5479 5479"/>
                  <a:gd name="T15" fmla="*/ 5479 h 1946"/>
                  <a:gd name="T16" fmla="+- 0 691 691"/>
                  <a:gd name="T17" fmla="*/ T16 w 3693"/>
                  <a:gd name="T18" fmla="+- 0 7425 5479"/>
                  <a:gd name="T19" fmla="*/ 7425 h 1946"/>
                </a:gdLst>
                <a:ahLst/>
                <a:cxnLst>
                  <a:cxn ang="0">
                    <a:pos x="T1" y="T3"/>
                  </a:cxn>
                  <a:cxn ang="0">
                    <a:pos x="T5" y="T7"/>
                  </a:cxn>
                  <a:cxn ang="0">
                    <a:pos x="T9" y="T11"/>
                  </a:cxn>
                  <a:cxn ang="0">
                    <a:pos x="T13" y="T15"/>
                  </a:cxn>
                  <a:cxn ang="0">
                    <a:pos x="T17" y="T19"/>
                  </a:cxn>
                </a:cxnLst>
                <a:rect l="0" t="0" r="r" b="b"/>
                <a:pathLst>
                  <a:path w="3693" h="1946">
                    <a:moveTo>
                      <a:pt x="0" y="1946"/>
                    </a:moveTo>
                    <a:lnTo>
                      <a:pt x="3693" y="1946"/>
                    </a:lnTo>
                    <a:lnTo>
                      <a:pt x="3693" y="0"/>
                    </a:lnTo>
                    <a:lnTo>
                      <a:pt x="0" y="0"/>
                    </a:lnTo>
                    <a:lnTo>
                      <a:pt x="0" y="1946"/>
                    </a:lnTo>
                  </a:path>
                </a:pathLst>
              </a:custGeom>
              <a:solidFill>
                <a:srgbClr val="92D05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250825" marR="161925" algn="ctr">
                  <a:lnSpc>
                    <a:spcPts val="2135"/>
                  </a:lnSpc>
                  <a:spcAft>
                    <a:spcPts val="0"/>
                  </a:spcAft>
                </a:pPr>
                <a:r>
                  <a:rPr lang="en-US" dirty="0">
                    <a:ea typeface="Calibri"/>
                    <a:cs typeface="Calibri"/>
                  </a:rPr>
                  <a:t>P</a:t>
                </a:r>
                <a:r>
                  <a:rPr lang="en-US" spc="-25" dirty="0">
                    <a:ea typeface="Calibri"/>
                    <a:cs typeface="Calibri"/>
                  </a:rPr>
                  <a:t>r</a:t>
                </a:r>
                <a:r>
                  <a:rPr lang="en-US" dirty="0">
                    <a:ea typeface="Calibri"/>
                    <a:cs typeface="Calibri"/>
                  </a:rPr>
                  <a:t>og</a:t>
                </a:r>
                <a:r>
                  <a:rPr lang="en-US" spc="-35" dirty="0">
                    <a:ea typeface="Calibri"/>
                    <a:cs typeface="Calibri"/>
                  </a:rPr>
                  <a:t>r</a:t>
                </a:r>
                <a:r>
                  <a:rPr lang="en-US" dirty="0">
                    <a:ea typeface="Calibri"/>
                    <a:cs typeface="Calibri"/>
                  </a:rPr>
                  <a:t>am </a:t>
                </a:r>
                <a:r>
                  <a:rPr lang="en-US" spc="-40" dirty="0" err="1">
                    <a:ea typeface="Calibri"/>
                    <a:cs typeface="Calibri"/>
                  </a:rPr>
                  <a:t>r</a:t>
                </a:r>
                <a:r>
                  <a:rPr lang="en-US" dirty="0" err="1">
                    <a:ea typeface="Calibri"/>
                    <a:cs typeface="Calibri"/>
                  </a:rPr>
                  <a:t>a</a:t>
                </a:r>
                <a:r>
                  <a:rPr lang="en-US" spc="-5" dirty="0" err="1">
                    <a:ea typeface="Calibri"/>
                    <a:cs typeface="Calibri"/>
                  </a:rPr>
                  <a:t>z</a:t>
                </a:r>
                <a:r>
                  <a:rPr lang="en-US" spc="-10" dirty="0" err="1">
                    <a:ea typeface="Calibri"/>
                    <a:cs typeface="Calibri"/>
                  </a:rPr>
                  <a:t>v</a:t>
                </a:r>
                <a:r>
                  <a:rPr lang="en-US" dirty="0" err="1">
                    <a:ea typeface="Calibri"/>
                    <a:cs typeface="Calibri"/>
                  </a:rPr>
                  <a:t>oja</a:t>
                </a:r>
                <a:endParaRPr lang="sl-SI" sz="1100" dirty="0">
                  <a:ea typeface="Calibri"/>
                  <a:cs typeface="Times New Roman"/>
                </a:endParaRPr>
              </a:p>
              <a:p>
                <a:pPr marL="45085" algn="ctr">
                  <a:lnSpc>
                    <a:spcPts val="1945"/>
                  </a:lnSpc>
                  <a:spcAft>
                    <a:spcPts val="0"/>
                  </a:spcAft>
                </a:pPr>
                <a:r>
                  <a:rPr lang="en-US" spc="5" dirty="0" err="1">
                    <a:ea typeface="Calibri"/>
                    <a:cs typeface="Calibri"/>
                  </a:rPr>
                  <a:t>p</a:t>
                </a:r>
                <a:r>
                  <a:rPr lang="en-US" dirty="0" err="1">
                    <a:ea typeface="Calibri"/>
                    <a:cs typeface="Calibri"/>
                  </a:rPr>
                  <a:t>o</a:t>
                </a:r>
                <a:r>
                  <a:rPr lang="en-US" spc="5" dirty="0" err="1">
                    <a:ea typeface="Calibri"/>
                    <a:cs typeface="Calibri"/>
                  </a:rPr>
                  <a:t>d</a:t>
                </a:r>
                <a:r>
                  <a:rPr lang="en-US" spc="-20" dirty="0" err="1">
                    <a:ea typeface="Calibri"/>
                    <a:cs typeface="Calibri"/>
                  </a:rPr>
                  <a:t>e</a:t>
                </a:r>
                <a:r>
                  <a:rPr lang="en-US" spc="-30" dirty="0" err="1">
                    <a:ea typeface="Calibri"/>
                    <a:cs typeface="Calibri"/>
                  </a:rPr>
                  <a:t>ž</a:t>
                </a:r>
                <a:r>
                  <a:rPr lang="en-US" spc="-5" dirty="0" err="1">
                    <a:ea typeface="Calibri"/>
                    <a:cs typeface="Calibri"/>
                  </a:rPr>
                  <a:t>e</a:t>
                </a:r>
                <a:r>
                  <a:rPr lang="en-US" spc="-10" dirty="0" err="1">
                    <a:ea typeface="Calibri"/>
                    <a:cs typeface="Calibri"/>
                  </a:rPr>
                  <a:t>l</a:t>
                </a:r>
                <a:r>
                  <a:rPr lang="en-US" dirty="0" err="1">
                    <a:ea typeface="Calibri"/>
                    <a:cs typeface="Calibri"/>
                  </a:rPr>
                  <a:t>ja</a:t>
                </a:r>
                <a:r>
                  <a:rPr lang="en-US" spc="-25" dirty="0">
                    <a:ea typeface="Calibri"/>
                    <a:cs typeface="Calibri"/>
                  </a:rPr>
                  <a:t> </a:t>
                </a:r>
                <a:r>
                  <a:rPr lang="en-US" dirty="0">
                    <a:ea typeface="Calibri"/>
                    <a:cs typeface="Calibri"/>
                  </a:rPr>
                  <a:t>201</a:t>
                </a:r>
                <a:r>
                  <a:rPr lang="en-US" spc="5" dirty="0">
                    <a:ea typeface="Calibri"/>
                    <a:cs typeface="Calibri"/>
                  </a:rPr>
                  <a:t>4</a:t>
                </a:r>
                <a:r>
                  <a:rPr lang="en-US" dirty="0">
                    <a:ea typeface="Calibri"/>
                    <a:cs typeface="Calibri"/>
                  </a:rPr>
                  <a:t>-2020</a:t>
                </a:r>
                <a:endParaRPr lang="sl-SI" sz="1100" dirty="0">
                  <a:ea typeface="Calibri"/>
                  <a:cs typeface="Times New Roman"/>
                </a:endParaRPr>
              </a:p>
              <a:p>
                <a:pPr>
                  <a:lnSpc>
                    <a:spcPts val="500"/>
                  </a:lnSpc>
                  <a:spcBef>
                    <a:spcPts val="5"/>
                  </a:spcBef>
                  <a:spcAft>
                    <a:spcPts val="0"/>
                  </a:spcAft>
                </a:pPr>
                <a:r>
                  <a:rPr lang="en-US" sz="500" dirty="0">
                    <a:ea typeface="Calibri"/>
                    <a:cs typeface="Times New Roman"/>
                  </a:rPr>
                  <a:t> </a:t>
                </a:r>
                <a:endParaRPr lang="sl-SI" sz="1100" dirty="0">
                  <a:ea typeface="Calibri"/>
                  <a:cs typeface="Times New Roman"/>
                </a:endParaRPr>
              </a:p>
              <a:p>
                <a:pPr marL="727075" marR="638175" algn="ctr">
                  <a:lnSpc>
                    <a:spcPct val="115000"/>
                  </a:lnSpc>
                  <a:spcAft>
                    <a:spcPts val="0"/>
                  </a:spcAft>
                </a:pPr>
                <a:r>
                  <a:rPr lang="en-US" b="1" dirty="0" smtClean="0">
                    <a:ea typeface="Calibri"/>
                    <a:cs typeface="Calibri"/>
                  </a:rPr>
                  <a:t>E</a:t>
                </a:r>
                <a:r>
                  <a:rPr lang="en-US" b="1" spc="-15" dirty="0" smtClean="0">
                    <a:ea typeface="Calibri"/>
                    <a:cs typeface="Calibri"/>
                  </a:rPr>
                  <a:t>K</a:t>
                </a:r>
                <a:r>
                  <a:rPr lang="en-US" b="1" dirty="0" smtClean="0">
                    <a:ea typeface="Calibri"/>
                    <a:cs typeface="Calibri"/>
                  </a:rPr>
                  <a:t>SRP</a:t>
                </a:r>
                <a:endParaRPr lang="sl-SI" b="1" dirty="0" smtClean="0">
                  <a:ea typeface="Calibri"/>
                  <a:cs typeface="Calibri"/>
                </a:endParaRPr>
              </a:p>
              <a:p>
                <a:pPr marL="727075" marR="638175" algn="ctr">
                  <a:lnSpc>
                    <a:spcPct val="115000"/>
                  </a:lnSpc>
                  <a:spcAft>
                    <a:spcPts val="0"/>
                  </a:spcAft>
                </a:pPr>
                <a:endParaRPr lang="sl-SI" sz="1100" dirty="0">
                  <a:ea typeface="Calibri"/>
                  <a:cs typeface="Times New Roman"/>
                </a:endParaRPr>
              </a:p>
              <a:p>
                <a:endParaRPr lang="sl-SI" dirty="0"/>
              </a:p>
            </p:txBody>
          </p:sp>
        </p:grpSp>
        <p:grpSp>
          <p:nvGrpSpPr>
            <p:cNvPr id="14" name="Group 18"/>
            <p:cNvGrpSpPr>
              <a:grpSpLocks/>
            </p:cNvGrpSpPr>
            <p:nvPr/>
          </p:nvGrpSpPr>
          <p:grpSpPr bwMode="auto">
            <a:xfrm>
              <a:off x="691" y="5479"/>
              <a:ext cx="3693" cy="1946"/>
              <a:chOff x="691" y="5479"/>
              <a:chExt cx="3693" cy="1946"/>
            </a:xfrm>
          </p:grpSpPr>
          <p:sp>
            <p:nvSpPr>
              <p:cNvPr id="3078" name="Freeform 19"/>
              <p:cNvSpPr>
                <a:spLocks/>
              </p:cNvSpPr>
              <p:nvPr/>
            </p:nvSpPr>
            <p:spPr bwMode="auto">
              <a:xfrm>
                <a:off x="691" y="5479"/>
                <a:ext cx="3693" cy="1946"/>
              </a:xfrm>
              <a:custGeom>
                <a:avLst/>
                <a:gdLst>
                  <a:gd name="T0" fmla="+- 0 691 691"/>
                  <a:gd name="T1" fmla="*/ T0 w 3693"/>
                  <a:gd name="T2" fmla="+- 0 7425 5479"/>
                  <a:gd name="T3" fmla="*/ 7425 h 1946"/>
                  <a:gd name="T4" fmla="+- 0 4384 691"/>
                  <a:gd name="T5" fmla="*/ T4 w 3693"/>
                  <a:gd name="T6" fmla="+- 0 7425 5479"/>
                  <a:gd name="T7" fmla="*/ 7425 h 1946"/>
                  <a:gd name="T8" fmla="+- 0 4384 691"/>
                  <a:gd name="T9" fmla="*/ T8 w 3693"/>
                  <a:gd name="T10" fmla="+- 0 5479 5479"/>
                  <a:gd name="T11" fmla="*/ 5479 h 1946"/>
                  <a:gd name="T12" fmla="+- 0 691 691"/>
                  <a:gd name="T13" fmla="*/ T12 w 3693"/>
                  <a:gd name="T14" fmla="+- 0 5479 5479"/>
                  <a:gd name="T15" fmla="*/ 5479 h 1946"/>
                  <a:gd name="T16" fmla="+- 0 691 691"/>
                  <a:gd name="T17" fmla="*/ T16 w 3693"/>
                  <a:gd name="T18" fmla="+- 0 7425 5479"/>
                  <a:gd name="T19" fmla="*/ 7425 h 1946"/>
                </a:gdLst>
                <a:ahLst/>
                <a:cxnLst>
                  <a:cxn ang="0">
                    <a:pos x="T1" y="T3"/>
                  </a:cxn>
                  <a:cxn ang="0">
                    <a:pos x="T5" y="T7"/>
                  </a:cxn>
                  <a:cxn ang="0">
                    <a:pos x="T9" y="T11"/>
                  </a:cxn>
                  <a:cxn ang="0">
                    <a:pos x="T13" y="T15"/>
                  </a:cxn>
                  <a:cxn ang="0">
                    <a:pos x="T17" y="T19"/>
                  </a:cxn>
                </a:cxnLst>
                <a:rect l="0" t="0" r="r" b="b"/>
                <a:pathLst>
                  <a:path w="3693" h="1946">
                    <a:moveTo>
                      <a:pt x="0" y="1946"/>
                    </a:moveTo>
                    <a:lnTo>
                      <a:pt x="3693" y="1946"/>
                    </a:lnTo>
                    <a:lnTo>
                      <a:pt x="3693" y="0"/>
                    </a:lnTo>
                    <a:lnTo>
                      <a:pt x="0" y="0"/>
                    </a:lnTo>
                    <a:lnTo>
                      <a:pt x="0" y="1946"/>
                    </a:lnTo>
                    <a:close/>
                  </a:path>
                </a:pathLst>
              </a:custGeom>
              <a:noFill/>
              <a:ln w="1905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5" name="Group 20"/>
            <p:cNvGrpSpPr>
              <a:grpSpLocks/>
            </p:cNvGrpSpPr>
            <p:nvPr/>
          </p:nvGrpSpPr>
          <p:grpSpPr bwMode="auto">
            <a:xfrm>
              <a:off x="5160" y="5479"/>
              <a:ext cx="4289" cy="2756"/>
              <a:chOff x="5160" y="5479"/>
              <a:chExt cx="4289" cy="2756"/>
            </a:xfrm>
          </p:grpSpPr>
          <p:sp>
            <p:nvSpPr>
              <p:cNvPr id="3077" name="Freeform 21"/>
              <p:cNvSpPr>
                <a:spLocks/>
              </p:cNvSpPr>
              <p:nvPr/>
            </p:nvSpPr>
            <p:spPr bwMode="auto">
              <a:xfrm>
                <a:off x="5160" y="5479"/>
                <a:ext cx="4289" cy="2756"/>
              </a:xfrm>
              <a:custGeom>
                <a:avLst/>
                <a:gdLst>
                  <a:gd name="T0" fmla="+- 0 5160 5160"/>
                  <a:gd name="T1" fmla="*/ T0 w 4289"/>
                  <a:gd name="T2" fmla="+- 0 8235 5479"/>
                  <a:gd name="T3" fmla="*/ 8235 h 2756"/>
                  <a:gd name="T4" fmla="+- 0 9449 5160"/>
                  <a:gd name="T5" fmla="*/ T4 w 4289"/>
                  <a:gd name="T6" fmla="+- 0 8235 5479"/>
                  <a:gd name="T7" fmla="*/ 8235 h 2756"/>
                  <a:gd name="T8" fmla="+- 0 9449 5160"/>
                  <a:gd name="T9" fmla="*/ T8 w 4289"/>
                  <a:gd name="T10" fmla="+- 0 5479 5479"/>
                  <a:gd name="T11" fmla="*/ 5479 h 2756"/>
                  <a:gd name="T12" fmla="+- 0 5160 5160"/>
                  <a:gd name="T13" fmla="*/ T12 w 4289"/>
                  <a:gd name="T14" fmla="+- 0 5479 5479"/>
                  <a:gd name="T15" fmla="*/ 5479 h 2756"/>
                  <a:gd name="T16" fmla="+- 0 5160 5160"/>
                  <a:gd name="T17" fmla="*/ T16 w 4289"/>
                  <a:gd name="T18" fmla="+- 0 8235 5479"/>
                  <a:gd name="T19" fmla="*/ 8235 h 2756"/>
                </a:gdLst>
                <a:ahLst/>
                <a:cxnLst>
                  <a:cxn ang="0">
                    <a:pos x="T1" y="T3"/>
                  </a:cxn>
                  <a:cxn ang="0">
                    <a:pos x="T5" y="T7"/>
                  </a:cxn>
                  <a:cxn ang="0">
                    <a:pos x="T9" y="T11"/>
                  </a:cxn>
                  <a:cxn ang="0">
                    <a:pos x="T13" y="T15"/>
                  </a:cxn>
                  <a:cxn ang="0">
                    <a:pos x="T17" y="T19"/>
                  </a:cxn>
                </a:cxnLst>
                <a:rect l="0" t="0" r="r" b="b"/>
                <a:pathLst>
                  <a:path w="4289" h="2756">
                    <a:moveTo>
                      <a:pt x="0" y="2756"/>
                    </a:moveTo>
                    <a:lnTo>
                      <a:pt x="4289" y="2756"/>
                    </a:lnTo>
                    <a:lnTo>
                      <a:pt x="4289" y="0"/>
                    </a:lnTo>
                    <a:lnTo>
                      <a:pt x="0" y="0"/>
                    </a:lnTo>
                    <a:lnTo>
                      <a:pt x="0" y="2756"/>
                    </a:lnTo>
                  </a:path>
                </a:pathLst>
              </a:custGeom>
              <a:solidFill>
                <a:srgbClr val="FFC000"/>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algn="ctr"/>
                <a:r>
                  <a:rPr lang="sl-SI" dirty="0"/>
                  <a:t>Operativni program za izvajanje Evropske kohezijske politike v obdobju 2014 -</a:t>
                </a:r>
                <a:r>
                  <a:rPr lang="sl-SI" dirty="0" smtClean="0"/>
                  <a:t>2020</a:t>
                </a:r>
                <a:endParaRPr lang="sl-SI" dirty="0"/>
              </a:p>
              <a:p>
                <a:pPr algn="ctr"/>
                <a:r>
                  <a:rPr lang="sl-SI" b="1" dirty="0" smtClean="0"/>
                  <a:t>ESRR</a:t>
                </a:r>
                <a:endParaRPr lang="sl-SI" b="1" dirty="0"/>
              </a:p>
              <a:p>
                <a:endParaRPr lang="sl-SI" dirty="0"/>
              </a:p>
            </p:txBody>
          </p:sp>
        </p:grpSp>
        <p:grpSp>
          <p:nvGrpSpPr>
            <p:cNvPr id="16" name="Group 22"/>
            <p:cNvGrpSpPr>
              <a:grpSpLocks/>
            </p:cNvGrpSpPr>
            <p:nvPr/>
          </p:nvGrpSpPr>
          <p:grpSpPr bwMode="auto">
            <a:xfrm>
              <a:off x="5160" y="5479"/>
              <a:ext cx="4289" cy="2756"/>
              <a:chOff x="5160" y="5479"/>
              <a:chExt cx="4289" cy="2756"/>
            </a:xfrm>
          </p:grpSpPr>
          <p:sp>
            <p:nvSpPr>
              <p:cNvPr id="3076" name="Freeform 23"/>
              <p:cNvSpPr>
                <a:spLocks/>
              </p:cNvSpPr>
              <p:nvPr/>
            </p:nvSpPr>
            <p:spPr bwMode="auto">
              <a:xfrm>
                <a:off x="5160" y="5479"/>
                <a:ext cx="4289" cy="2756"/>
              </a:xfrm>
              <a:custGeom>
                <a:avLst/>
                <a:gdLst>
                  <a:gd name="T0" fmla="+- 0 5160 5160"/>
                  <a:gd name="T1" fmla="*/ T0 w 4289"/>
                  <a:gd name="T2" fmla="+- 0 8235 5479"/>
                  <a:gd name="T3" fmla="*/ 8235 h 2756"/>
                  <a:gd name="T4" fmla="+- 0 9449 5160"/>
                  <a:gd name="T5" fmla="*/ T4 w 4289"/>
                  <a:gd name="T6" fmla="+- 0 8235 5479"/>
                  <a:gd name="T7" fmla="*/ 8235 h 2756"/>
                  <a:gd name="T8" fmla="+- 0 9449 5160"/>
                  <a:gd name="T9" fmla="*/ T8 w 4289"/>
                  <a:gd name="T10" fmla="+- 0 5479 5479"/>
                  <a:gd name="T11" fmla="*/ 5479 h 2756"/>
                  <a:gd name="T12" fmla="+- 0 5160 5160"/>
                  <a:gd name="T13" fmla="*/ T12 w 4289"/>
                  <a:gd name="T14" fmla="+- 0 5479 5479"/>
                  <a:gd name="T15" fmla="*/ 5479 h 2756"/>
                  <a:gd name="T16" fmla="+- 0 5160 5160"/>
                  <a:gd name="T17" fmla="*/ T16 w 4289"/>
                  <a:gd name="T18" fmla="+- 0 8235 5479"/>
                  <a:gd name="T19" fmla="*/ 8235 h 2756"/>
                </a:gdLst>
                <a:ahLst/>
                <a:cxnLst>
                  <a:cxn ang="0">
                    <a:pos x="T1" y="T3"/>
                  </a:cxn>
                  <a:cxn ang="0">
                    <a:pos x="T5" y="T7"/>
                  </a:cxn>
                  <a:cxn ang="0">
                    <a:pos x="T9" y="T11"/>
                  </a:cxn>
                  <a:cxn ang="0">
                    <a:pos x="T13" y="T15"/>
                  </a:cxn>
                  <a:cxn ang="0">
                    <a:pos x="T17" y="T19"/>
                  </a:cxn>
                </a:cxnLst>
                <a:rect l="0" t="0" r="r" b="b"/>
                <a:pathLst>
                  <a:path w="4289" h="2756">
                    <a:moveTo>
                      <a:pt x="0" y="2756"/>
                    </a:moveTo>
                    <a:lnTo>
                      <a:pt x="4289" y="2756"/>
                    </a:lnTo>
                    <a:lnTo>
                      <a:pt x="4289" y="0"/>
                    </a:lnTo>
                    <a:lnTo>
                      <a:pt x="0" y="0"/>
                    </a:lnTo>
                    <a:lnTo>
                      <a:pt x="0" y="2756"/>
                    </a:lnTo>
                    <a:close/>
                  </a:path>
                </a:pathLst>
              </a:custGeom>
              <a:noFill/>
              <a:ln w="1905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7" name="Group 24"/>
            <p:cNvGrpSpPr>
              <a:grpSpLocks/>
            </p:cNvGrpSpPr>
            <p:nvPr/>
          </p:nvGrpSpPr>
          <p:grpSpPr bwMode="auto">
            <a:xfrm>
              <a:off x="10035" y="5424"/>
              <a:ext cx="3693" cy="2584"/>
              <a:chOff x="10035" y="5424"/>
              <a:chExt cx="3693" cy="2584"/>
            </a:xfrm>
          </p:grpSpPr>
          <p:sp>
            <p:nvSpPr>
              <p:cNvPr id="3075" name="Freeform 25"/>
              <p:cNvSpPr>
                <a:spLocks/>
              </p:cNvSpPr>
              <p:nvPr/>
            </p:nvSpPr>
            <p:spPr bwMode="auto">
              <a:xfrm>
                <a:off x="10035" y="5424"/>
                <a:ext cx="3693" cy="2584"/>
              </a:xfrm>
              <a:custGeom>
                <a:avLst/>
                <a:gdLst>
                  <a:gd name="T0" fmla="+- 0 10035 10035"/>
                  <a:gd name="T1" fmla="*/ T0 w 3693"/>
                  <a:gd name="T2" fmla="+- 0 8008 5424"/>
                  <a:gd name="T3" fmla="*/ 8008 h 2584"/>
                  <a:gd name="T4" fmla="+- 0 13728 10035"/>
                  <a:gd name="T5" fmla="*/ T4 w 3693"/>
                  <a:gd name="T6" fmla="+- 0 8008 5424"/>
                  <a:gd name="T7" fmla="*/ 8008 h 2584"/>
                  <a:gd name="T8" fmla="+- 0 13728 10035"/>
                  <a:gd name="T9" fmla="*/ T8 w 3693"/>
                  <a:gd name="T10" fmla="+- 0 5424 5424"/>
                  <a:gd name="T11" fmla="*/ 5424 h 2584"/>
                  <a:gd name="T12" fmla="+- 0 10035 10035"/>
                  <a:gd name="T13" fmla="*/ T12 w 3693"/>
                  <a:gd name="T14" fmla="+- 0 5424 5424"/>
                  <a:gd name="T15" fmla="*/ 5424 h 2584"/>
                  <a:gd name="T16" fmla="+- 0 10035 10035"/>
                  <a:gd name="T17" fmla="*/ T16 w 3693"/>
                  <a:gd name="T18" fmla="+- 0 8008 5424"/>
                  <a:gd name="T19" fmla="*/ 8008 h 2584"/>
                </a:gdLst>
                <a:ahLst/>
                <a:cxnLst>
                  <a:cxn ang="0">
                    <a:pos x="T1" y="T3"/>
                  </a:cxn>
                  <a:cxn ang="0">
                    <a:pos x="T5" y="T7"/>
                  </a:cxn>
                  <a:cxn ang="0">
                    <a:pos x="T9" y="T11"/>
                  </a:cxn>
                  <a:cxn ang="0">
                    <a:pos x="T13" y="T15"/>
                  </a:cxn>
                  <a:cxn ang="0">
                    <a:pos x="T17" y="T19"/>
                  </a:cxn>
                </a:cxnLst>
                <a:rect l="0" t="0" r="r" b="b"/>
                <a:pathLst>
                  <a:path w="3693" h="2584">
                    <a:moveTo>
                      <a:pt x="0" y="2584"/>
                    </a:moveTo>
                    <a:lnTo>
                      <a:pt x="3693" y="2584"/>
                    </a:lnTo>
                    <a:lnTo>
                      <a:pt x="3693" y="0"/>
                    </a:lnTo>
                    <a:lnTo>
                      <a:pt x="0" y="0"/>
                    </a:lnTo>
                    <a:lnTo>
                      <a:pt x="0" y="2584"/>
                    </a:lnTo>
                  </a:path>
                </a:pathLst>
              </a:custGeom>
              <a:solidFill>
                <a:srgbClr val="00AFE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R="33020" algn="ctr">
                  <a:lnSpc>
                    <a:spcPts val="1940"/>
                  </a:lnSpc>
                  <a:spcBef>
                    <a:spcPts val="445"/>
                  </a:spcBef>
                  <a:spcAft>
                    <a:spcPts val="0"/>
                  </a:spcAft>
                </a:pPr>
                <a:r>
                  <a:rPr lang="en-US" dirty="0" err="1" smtClean="0">
                    <a:ea typeface="Calibri"/>
                    <a:cs typeface="Calibri"/>
                  </a:rPr>
                  <a:t>Ope</a:t>
                </a:r>
                <a:r>
                  <a:rPr lang="en-US" spc="-35" dirty="0" err="1" smtClean="0">
                    <a:ea typeface="Calibri"/>
                    <a:cs typeface="Calibri"/>
                  </a:rPr>
                  <a:t>r</a:t>
                </a:r>
                <a:r>
                  <a:rPr lang="en-US" spc="-10" dirty="0" err="1" smtClean="0">
                    <a:ea typeface="Calibri"/>
                    <a:cs typeface="Calibri"/>
                  </a:rPr>
                  <a:t>a</a:t>
                </a:r>
                <a:r>
                  <a:rPr lang="en-US" dirty="0" err="1" smtClean="0">
                    <a:ea typeface="Calibri"/>
                    <a:cs typeface="Calibri"/>
                  </a:rPr>
                  <a:t>t</a:t>
                </a:r>
                <a:r>
                  <a:rPr lang="en-US" spc="-10" dirty="0" err="1" smtClean="0">
                    <a:ea typeface="Calibri"/>
                    <a:cs typeface="Calibri"/>
                  </a:rPr>
                  <a:t>i</a:t>
                </a:r>
                <a:r>
                  <a:rPr lang="en-US" dirty="0" err="1" smtClean="0">
                    <a:ea typeface="Calibri"/>
                    <a:cs typeface="Calibri"/>
                  </a:rPr>
                  <a:t>vni</a:t>
                </a:r>
                <a:endParaRPr lang="sl-SI" dirty="0" smtClean="0">
                  <a:ea typeface="Calibri"/>
                  <a:cs typeface="Calibri"/>
                </a:endParaRPr>
              </a:p>
              <a:p>
                <a:pPr marR="33020" algn="ctr">
                  <a:lnSpc>
                    <a:spcPts val="1940"/>
                  </a:lnSpc>
                  <a:spcBef>
                    <a:spcPts val="445"/>
                  </a:spcBef>
                  <a:spcAft>
                    <a:spcPts val="0"/>
                  </a:spcAft>
                </a:pPr>
                <a:r>
                  <a:rPr lang="sl-SI" spc="5" dirty="0">
                    <a:ea typeface="Calibri"/>
                    <a:cs typeface="Calibri"/>
                  </a:rPr>
                  <a:t>p</a:t>
                </a:r>
                <a:r>
                  <a:rPr lang="en-US" spc="-30" dirty="0" err="1" smtClean="0">
                    <a:ea typeface="Calibri"/>
                    <a:cs typeface="Calibri"/>
                  </a:rPr>
                  <a:t>r</a:t>
                </a:r>
                <a:r>
                  <a:rPr lang="en-US" dirty="0" err="1" smtClean="0">
                    <a:ea typeface="Calibri"/>
                    <a:cs typeface="Calibri"/>
                  </a:rPr>
                  <a:t>og</a:t>
                </a:r>
                <a:r>
                  <a:rPr lang="en-US" spc="-35" dirty="0" err="1" smtClean="0">
                    <a:ea typeface="Calibri"/>
                    <a:cs typeface="Calibri"/>
                  </a:rPr>
                  <a:t>r</a:t>
                </a:r>
                <a:r>
                  <a:rPr lang="en-US" dirty="0" err="1" smtClean="0">
                    <a:ea typeface="Calibri"/>
                    <a:cs typeface="Calibri"/>
                  </a:rPr>
                  <a:t>am</a:t>
                </a:r>
                <a:endParaRPr lang="sl-SI" dirty="0" smtClean="0">
                  <a:ea typeface="Calibri"/>
                  <a:cs typeface="Calibri"/>
                </a:endParaRPr>
              </a:p>
              <a:p>
                <a:pPr marR="33020" algn="ctr">
                  <a:lnSpc>
                    <a:spcPts val="1940"/>
                  </a:lnSpc>
                  <a:spcBef>
                    <a:spcPts val="445"/>
                  </a:spcBef>
                  <a:spcAft>
                    <a:spcPts val="0"/>
                  </a:spcAft>
                </a:pPr>
                <a:r>
                  <a:rPr lang="en-US" spc="-40" dirty="0" err="1" smtClean="0">
                    <a:ea typeface="Calibri"/>
                    <a:cs typeface="Calibri"/>
                  </a:rPr>
                  <a:t>E</a:t>
                </a:r>
                <a:r>
                  <a:rPr lang="en-US" dirty="0" err="1" smtClean="0">
                    <a:ea typeface="Calibri"/>
                    <a:cs typeface="Calibri"/>
                  </a:rPr>
                  <a:t>v</a:t>
                </a:r>
                <a:r>
                  <a:rPr lang="en-US" spc="-25" dirty="0" err="1" smtClean="0">
                    <a:ea typeface="Calibri"/>
                    <a:cs typeface="Calibri"/>
                  </a:rPr>
                  <a:t>r</a:t>
                </a:r>
                <a:r>
                  <a:rPr lang="en-US" dirty="0" err="1" smtClean="0">
                    <a:ea typeface="Calibri"/>
                    <a:cs typeface="Calibri"/>
                  </a:rPr>
                  <a:t>o</a:t>
                </a:r>
                <a:r>
                  <a:rPr lang="en-US" spc="-15" dirty="0" err="1" smtClean="0">
                    <a:ea typeface="Calibri"/>
                    <a:cs typeface="Calibri"/>
                  </a:rPr>
                  <a:t>p</a:t>
                </a:r>
                <a:r>
                  <a:rPr lang="en-US" dirty="0" err="1" smtClean="0">
                    <a:ea typeface="Calibri"/>
                    <a:cs typeface="Calibri"/>
                  </a:rPr>
                  <a:t>s</a:t>
                </a:r>
                <a:r>
                  <a:rPr lang="en-US" spc="-60" dirty="0" err="1" smtClean="0">
                    <a:ea typeface="Calibri"/>
                    <a:cs typeface="Calibri"/>
                  </a:rPr>
                  <a:t>k</a:t>
                </a:r>
                <a:r>
                  <a:rPr lang="en-US" dirty="0" err="1" smtClean="0">
                    <a:ea typeface="Calibri"/>
                    <a:cs typeface="Calibri"/>
                  </a:rPr>
                  <a:t>e</a:t>
                </a:r>
                <a:r>
                  <a:rPr lang="en-US" spc="-30" dirty="0" err="1" smtClean="0">
                    <a:ea typeface="Calibri"/>
                    <a:cs typeface="Calibri"/>
                  </a:rPr>
                  <a:t>g</a:t>
                </a:r>
                <a:r>
                  <a:rPr lang="en-US" dirty="0" err="1" smtClean="0">
                    <a:ea typeface="Calibri"/>
                    <a:cs typeface="Calibri"/>
                  </a:rPr>
                  <a:t>a</a:t>
                </a:r>
                <a:r>
                  <a:rPr lang="en-US" spc="-10" dirty="0" smtClean="0">
                    <a:ea typeface="Calibri"/>
                    <a:cs typeface="Calibri"/>
                  </a:rPr>
                  <a:t> </a:t>
                </a:r>
                <a:r>
                  <a:rPr lang="en-US" dirty="0" err="1">
                    <a:ea typeface="Calibri"/>
                    <a:cs typeface="Calibri"/>
                  </a:rPr>
                  <a:t>sk</a:t>
                </a:r>
                <a:r>
                  <a:rPr lang="en-US" spc="-5" dirty="0" err="1">
                    <a:ea typeface="Calibri"/>
                    <a:cs typeface="Calibri"/>
                  </a:rPr>
                  <a:t>l</a:t>
                </a:r>
                <a:r>
                  <a:rPr lang="en-US" dirty="0" err="1">
                    <a:ea typeface="Calibri"/>
                    <a:cs typeface="Calibri"/>
                  </a:rPr>
                  <a:t>ada</a:t>
                </a:r>
                <a:r>
                  <a:rPr lang="en-US" dirty="0">
                    <a:ea typeface="Calibri"/>
                    <a:cs typeface="Calibri"/>
                  </a:rPr>
                  <a:t> </a:t>
                </a:r>
                <a:r>
                  <a:rPr lang="en-US" spc="-25" dirty="0" err="1">
                    <a:ea typeface="Calibri"/>
                    <a:cs typeface="Calibri"/>
                  </a:rPr>
                  <a:t>z</a:t>
                </a:r>
                <a:r>
                  <a:rPr lang="en-US" dirty="0" err="1">
                    <a:ea typeface="Calibri"/>
                    <a:cs typeface="Calibri"/>
                  </a:rPr>
                  <a:t>a</a:t>
                </a:r>
                <a:r>
                  <a:rPr lang="en-US" dirty="0">
                    <a:ea typeface="Calibri"/>
                    <a:cs typeface="Calibri"/>
                  </a:rPr>
                  <a:t> </a:t>
                </a:r>
                <a:r>
                  <a:rPr lang="en-US" dirty="0" err="1">
                    <a:ea typeface="Calibri"/>
                    <a:cs typeface="Calibri"/>
                  </a:rPr>
                  <a:t>pomo</a:t>
                </a:r>
                <a:r>
                  <a:rPr lang="en-US" spc="-35" dirty="0" err="1">
                    <a:ea typeface="Calibri"/>
                    <a:cs typeface="Calibri"/>
                  </a:rPr>
                  <a:t>r</a:t>
                </a:r>
                <a:r>
                  <a:rPr lang="en-US" spc="-20" dirty="0" err="1">
                    <a:ea typeface="Calibri"/>
                    <a:cs typeface="Calibri"/>
                  </a:rPr>
                  <a:t>s</a:t>
                </a:r>
                <a:r>
                  <a:rPr lang="en-US" dirty="0" err="1">
                    <a:ea typeface="Calibri"/>
                    <a:cs typeface="Calibri"/>
                  </a:rPr>
                  <a:t>t</a:t>
                </a:r>
                <a:r>
                  <a:rPr lang="en-US" spc="-15" dirty="0" err="1">
                    <a:ea typeface="Calibri"/>
                    <a:cs typeface="Calibri"/>
                  </a:rPr>
                  <a:t>v</a:t>
                </a:r>
                <a:r>
                  <a:rPr lang="en-US" dirty="0" err="1">
                    <a:ea typeface="Calibri"/>
                    <a:cs typeface="Calibri"/>
                  </a:rPr>
                  <a:t>o</a:t>
                </a:r>
                <a:r>
                  <a:rPr lang="en-US" dirty="0">
                    <a:ea typeface="Calibri"/>
                    <a:cs typeface="Calibri"/>
                  </a:rPr>
                  <a:t> </a:t>
                </a:r>
                <a:r>
                  <a:rPr lang="en-US" spc="-5" dirty="0">
                    <a:ea typeface="Calibri"/>
                    <a:cs typeface="Calibri"/>
                  </a:rPr>
                  <a:t>i</a:t>
                </a:r>
                <a:r>
                  <a:rPr lang="en-US" dirty="0">
                    <a:ea typeface="Calibri"/>
                    <a:cs typeface="Calibri"/>
                  </a:rPr>
                  <a:t>n</a:t>
                </a:r>
                <a:r>
                  <a:rPr lang="en-US" spc="15" dirty="0">
                    <a:ea typeface="Calibri"/>
                    <a:cs typeface="Calibri"/>
                  </a:rPr>
                  <a:t> </a:t>
                </a:r>
                <a:r>
                  <a:rPr lang="en-US" dirty="0" err="1">
                    <a:ea typeface="Calibri"/>
                    <a:cs typeface="Calibri"/>
                  </a:rPr>
                  <a:t>r</a:t>
                </a:r>
                <a:r>
                  <a:rPr lang="en-US" spc="-10" dirty="0" err="1">
                    <a:ea typeface="Calibri"/>
                    <a:cs typeface="Calibri"/>
                  </a:rPr>
                  <a:t>i</a:t>
                </a:r>
                <a:r>
                  <a:rPr lang="en-US" dirty="0" err="1">
                    <a:ea typeface="Calibri"/>
                    <a:cs typeface="Calibri"/>
                  </a:rPr>
                  <a:t>bi</a:t>
                </a:r>
                <a:r>
                  <a:rPr lang="en-US" spc="-25" dirty="0" err="1">
                    <a:ea typeface="Calibri"/>
                    <a:cs typeface="Calibri"/>
                  </a:rPr>
                  <a:t>š</a:t>
                </a:r>
                <a:r>
                  <a:rPr lang="en-US" dirty="0" err="1">
                    <a:ea typeface="Calibri"/>
                    <a:cs typeface="Calibri"/>
                  </a:rPr>
                  <a:t>t</a:t>
                </a:r>
                <a:r>
                  <a:rPr lang="en-US" spc="-15" dirty="0" err="1">
                    <a:ea typeface="Calibri"/>
                    <a:cs typeface="Calibri"/>
                  </a:rPr>
                  <a:t>v</a:t>
                </a:r>
                <a:r>
                  <a:rPr lang="en-US" dirty="0" err="1">
                    <a:ea typeface="Calibri"/>
                    <a:cs typeface="Calibri"/>
                  </a:rPr>
                  <a:t>o</a:t>
                </a:r>
                <a:endParaRPr lang="sl-SI" sz="1100" dirty="0">
                  <a:ea typeface="Calibri"/>
                  <a:cs typeface="Times New Roman"/>
                </a:endParaRPr>
              </a:p>
              <a:p>
                <a:pPr>
                  <a:lnSpc>
                    <a:spcPts val="550"/>
                  </a:lnSpc>
                  <a:spcBef>
                    <a:spcPts val="50"/>
                  </a:spcBef>
                  <a:spcAft>
                    <a:spcPts val="0"/>
                  </a:spcAft>
                </a:pPr>
                <a:r>
                  <a:rPr lang="en-US" sz="550" dirty="0">
                    <a:ea typeface="Calibri"/>
                    <a:cs typeface="Times New Roman"/>
                  </a:rPr>
                  <a:t> </a:t>
                </a:r>
                <a:endParaRPr lang="sl-SI" sz="1100" dirty="0" smtClean="0">
                  <a:ea typeface="Calibri"/>
                  <a:cs typeface="Times New Roman"/>
                </a:endParaRPr>
              </a:p>
              <a:p>
                <a:pPr>
                  <a:lnSpc>
                    <a:spcPts val="550"/>
                  </a:lnSpc>
                  <a:spcBef>
                    <a:spcPts val="50"/>
                  </a:spcBef>
                  <a:spcAft>
                    <a:spcPts val="0"/>
                  </a:spcAft>
                </a:pPr>
                <a:r>
                  <a:rPr lang="sl-SI" sz="1100" b="1" spc="-15" dirty="0" smtClean="0">
                    <a:ea typeface="Calibri"/>
                    <a:cs typeface="Times New Roman"/>
                  </a:rPr>
                  <a:t>       </a:t>
                </a:r>
                <a:endParaRPr lang="sl-SI" sz="1100" b="1" spc="-15" dirty="0">
                  <a:ea typeface="Calibri"/>
                  <a:cs typeface="Times New Roman"/>
                </a:endParaRPr>
              </a:p>
              <a:p>
                <a:pPr>
                  <a:lnSpc>
                    <a:spcPts val="550"/>
                  </a:lnSpc>
                  <a:spcBef>
                    <a:spcPts val="50"/>
                  </a:spcBef>
                  <a:spcAft>
                    <a:spcPts val="0"/>
                  </a:spcAft>
                </a:pPr>
                <a:r>
                  <a:rPr lang="sl-SI" b="1" spc="-15" dirty="0" smtClean="0">
                    <a:ea typeface="Calibri"/>
                    <a:cs typeface="Calibri"/>
                  </a:rPr>
                  <a:t>                 </a:t>
                </a:r>
                <a:r>
                  <a:rPr lang="en-US" b="1" spc="-15" dirty="0" smtClean="0">
                    <a:ea typeface="Calibri"/>
                    <a:cs typeface="Calibri"/>
                  </a:rPr>
                  <a:t>E</a:t>
                </a:r>
                <a:r>
                  <a:rPr lang="en-US" b="1" dirty="0" smtClean="0">
                    <a:ea typeface="Calibri"/>
                    <a:cs typeface="Calibri"/>
                  </a:rPr>
                  <a:t>SPR</a:t>
                </a:r>
                <a:endParaRPr lang="sl-SI" sz="1100" dirty="0">
                  <a:ea typeface="Calibri"/>
                  <a:cs typeface="Times New Roman"/>
                </a:endParaRPr>
              </a:p>
              <a:p>
                <a:endParaRPr lang="sl-SI" dirty="0"/>
              </a:p>
            </p:txBody>
          </p:sp>
        </p:grpSp>
        <p:grpSp>
          <p:nvGrpSpPr>
            <p:cNvPr id="18" name="Group 26"/>
            <p:cNvGrpSpPr>
              <a:grpSpLocks/>
            </p:cNvGrpSpPr>
            <p:nvPr/>
          </p:nvGrpSpPr>
          <p:grpSpPr bwMode="auto">
            <a:xfrm>
              <a:off x="10035" y="5424"/>
              <a:ext cx="3693" cy="2584"/>
              <a:chOff x="10035" y="5424"/>
              <a:chExt cx="3693" cy="2584"/>
            </a:xfrm>
          </p:grpSpPr>
          <p:sp>
            <p:nvSpPr>
              <p:cNvPr id="3073" name="Freeform 27"/>
              <p:cNvSpPr>
                <a:spLocks/>
              </p:cNvSpPr>
              <p:nvPr/>
            </p:nvSpPr>
            <p:spPr bwMode="auto">
              <a:xfrm>
                <a:off x="10035" y="5424"/>
                <a:ext cx="3693" cy="2584"/>
              </a:xfrm>
              <a:custGeom>
                <a:avLst/>
                <a:gdLst>
                  <a:gd name="T0" fmla="+- 0 10035 10035"/>
                  <a:gd name="T1" fmla="*/ T0 w 3693"/>
                  <a:gd name="T2" fmla="+- 0 8008 5424"/>
                  <a:gd name="T3" fmla="*/ 8008 h 2584"/>
                  <a:gd name="T4" fmla="+- 0 13728 10035"/>
                  <a:gd name="T5" fmla="*/ T4 w 3693"/>
                  <a:gd name="T6" fmla="+- 0 8008 5424"/>
                  <a:gd name="T7" fmla="*/ 8008 h 2584"/>
                  <a:gd name="T8" fmla="+- 0 13728 10035"/>
                  <a:gd name="T9" fmla="*/ T8 w 3693"/>
                  <a:gd name="T10" fmla="+- 0 5424 5424"/>
                  <a:gd name="T11" fmla="*/ 5424 h 2584"/>
                  <a:gd name="T12" fmla="+- 0 10035 10035"/>
                  <a:gd name="T13" fmla="*/ T12 w 3693"/>
                  <a:gd name="T14" fmla="+- 0 5424 5424"/>
                  <a:gd name="T15" fmla="*/ 5424 h 2584"/>
                  <a:gd name="T16" fmla="+- 0 10035 10035"/>
                  <a:gd name="T17" fmla="*/ T16 w 3693"/>
                  <a:gd name="T18" fmla="+- 0 8008 5424"/>
                  <a:gd name="T19" fmla="*/ 8008 h 2584"/>
                </a:gdLst>
                <a:ahLst/>
                <a:cxnLst>
                  <a:cxn ang="0">
                    <a:pos x="T1" y="T3"/>
                  </a:cxn>
                  <a:cxn ang="0">
                    <a:pos x="T5" y="T7"/>
                  </a:cxn>
                  <a:cxn ang="0">
                    <a:pos x="T9" y="T11"/>
                  </a:cxn>
                  <a:cxn ang="0">
                    <a:pos x="T13" y="T15"/>
                  </a:cxn>
                  <a:cxn ang="0">
                    <a:pos x="T17" y="T19"/>
                  </a:cxn>
                </a:cxnLst>
                <a:rect l="0" t="0" r="r" b="b"/>
                <a:pathLst>
                  <a:path w="3693" h="2584">
                    <a:moveTo>
                      <a:pt x="0" y="2584"/>
                    </a:moveTo>
                    <a:lnTo>
                      <a:pt x="3693" y="2584"/>
                    </a:lnTo>
                    <a:lnTo>
                      <a:pt x="3693" y="0"/>
                    </a:lnTo>
                    <a:lnTo>
                      <a:pt x="0" y="0"/>
                    </a:lnTo>
                    <a:lnTo>
                      <a:pt x="0" y="2584"/>
                    </a:lnTo>
                    <a:close/>
                  </a:path>
                </a:pathLst>
              </a:custGeom>
              <a:noFill/>
              <a:ln w="1905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19" name="Group 28"/>
            <p:cNvGrpSpPr>
              <a:grpSpLocks/>
            </p:cNvGrpSpPr>
            <p:nvPr/>
          </p:nvGrpSpPr>
          <p:grpSpPr bwMode="auto">
            <a:xfrm>
              <a:off x="5612" y="8883"/>
              <a:ext cx="3539" cy="1280"/>
              <a:chOff x="5612" y="8883"/>
              <a:chExt cx="3539" cy="1280"/>
            </a:xfrm>
          </p:grpSpPr>
          <p:sp>
            <p:nvSpPr>
              <p:cNvPr id="3072" name="Freeform 29"/>
              <p:cNvSpPr>
                <a:spLocks/>
              </p:cNvSpPr>
              <p:nvPr/>
            </p:nvSpPr>
            <p:spPr bwMode="auto">
              <a:xfrm>
                <a:off x="5612" y="8883"/>
                <a:ext cx="3539" cy="1280"/>
              </a:xfrm>
              <a:custGeom>
                <a:avLst/>
                <a:gdLst>
                  <a:gd name="T0" fmla="+- 0 5612 5612"/>
                  <a:gd name="T1" fmla="*/ T0 w 3539"/>
                  <a:gd name="T2" fmla="+- 0 10163 8883"/>
                  <a:gd name="T3" fmla="*/ 10163 h 1280"/>
                  <a:gd name="T4" fmla="+- 0 9151 5612"/>
                  <a:gd name="T5" fmla="*/ T4 w 3539"/>
                  <a:gd name="T6" fmla="+- 0 10163 8883"/>
                  <a:gd name="T7" fmla="*/ 10163 h 1280"/>
                  <a:gd name="T8" fmla="+- 0 9151 5612"/>
                  <a:gd name="T9" fmla="*/ T8 w 3539"/>
                  <a:gd name="T10" fmla="+- 0 8883 8883"/>
                  <a:gd name="T11" fmla="*/ 8883 h 1280"/>
                  <a:gd name="T12" fmla="+- 0 5612 5612"/>
                  <a:gd name="T13" fmla="*/ T12 w 3539"/>
                  <a:gd name="T14" fmla="+- 0 8883 8883"/>
                  <a:gd name="T15" fmla="*/ 8883 h 1280"/>
                  <a:gd name="T16" fmla="+- 0 5612 5612"/>
                  <a:gd name="T17" fmla="*/ T16 w 3539"/>
                  <a:gd name="T18" fmla="+- 0 10163 8883"/>
                  <a:gd name="T19" fmla="*/ 10163 h 1280"/>
                </a:gdLst>
                <a:ahLst/>
                <a:cxnLst>
                  <a:cxn ang="0">
                    <a:pos x="T1" y="T3"/>
                  </a:cxn>
                  <a:cxn ang="0">
                    <a:pos x="T5" y="T7"/>
                  </a:cxn>
                  <a:cxn ang="0">
                    <a:pos x="T9" y="T11"/>
                  </a:cxn>
                  <a:cxn ang="0">
                    <a:pos x="T13" y="T15"/>
                  </a:cxn>
                  <a:cxn ang="0">
                    <a:pos x="T17" y="T19"/>
                  </a:cxn>
                </a:cxnLst>
                <a:rect l="0" t="0" r="r" b="b"/>
                <a:pathLst>
                  <a:path w="3539" h="1280">
                    <a:moveTo>
                      <a:pt x="0" y="1280"/>
                    </a:moveTo>
                    <a:lnTo>
                      <a:pt x="3539" y="1280"/>
                    </a:lnTo>
                    <a:lnTo>
                      <a:pt x="3539" y="0"/>
                    </a:lnTo>
                    <a:lnTo>
                      <a:pt x="0" y="0"/>
                    </a:lnTo>
                    <a:lnTo>
                      <a:pt x="0" y="1280"/>
                    </a:lnTo>
                  </a:path>
                </a:pathLst>
              </a:custGeom>
              <a:solidFill>
                <a:srgbClr val="C5695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sl-SI" b="1" dirty="0" smtClean="0"/>
              </a:p>
              <a:p>
                <a:pPr algn="ctr"/>
                <a:r>
                  <a:rPr lang="en-US" b="1" dirty="0" err="1" smtClean="0"/>
                  <a:t>Uredba</a:t>
                </a:r>
                <a:r>
                  <a:rPr lang="en-US" b="1" dirty="0" smtClean="0"/>
                  <a:t> </a:t>
                </a:r>
                <a:r>
                  <a:rPr lang="en-US" b="1" dirty="0"/>
                  <a:t>CLLD</a:t>
                </a:r>
                <a:endParaRPr lang="sl-SI" dirty="0"/>
              </a:p>
              <a:p>
                <a:endParaRPr lang="sl-SI" dirty="0"/>
              </a:p>
            </p:txBody>
          </p:sp>
        </p:grpSp>
        <p:grpSp>
          <p:nvGrpSpPr>
            <p:cNvPr id="20" name="Group 30"/>
            <p:cNvGrpSpPr>
              <a:grpSpLocks/>
            </p:cNvGrpSpPr>
            <p:nvPr/>
          </p:nvGrpSpPr>
          <p:grpSpPr bwMode="auto">
            <a:xfrm>
              <a:off x="5612" y="8883"/>
              <a:ext cx="3539" cy="1280"/>
              <a:chOff x="5612" y="8883"/>
              <a:chExt cx="3539" cy="1280"/>
            </a:xfrm>
          </p:grpSpPr>
          <p:sp>
            <p:nvSpPr>
              <p:cNvPr id="31" name="Freeform 31"/>
              <p:cNvSpPr>
                <a:spLocks/>
              </p:cNvSpPr>
              <p:nvPr/>
            </p:nvSpPr>
            <p:spPr bwMode="auto">
              <a:xfrm>
                <a:off x="5612" y="8883"/>
                <a:ext cx="3539" cy="1280"/>
              </a:xfrm>
              <a:custGeom>
                <a:avLst/>
                <a:gdLst>
                  <a:gd name="T0" fmla="+- 0 5612 5612"/>
                  <a:gd name="T1" fmla="*/ T0 w 3539"/>
                  <a:gd name="T2" fmla="+- 0 10163 8883"/>
                  <a:gd name="T3" fmla="*/ 10163 h 1280"/>
                  <a:gd name="T4" fmla="+- 0 9151 5612"/>
                  <a:gd name="T5" fmla="*/ T4 w 3539"/>
                  <a:gd name="T6" fmla="+- 0 10163 8883"/>
                  <a:gd name="T7" fmla="*/ 10163 h 1280"/>
                  <a:gd name="T8" fmla="+- 0 9151 5612"/>
                  <a:gd name="T9" fmla="*/ T8 w 3539"/>
                  <a:gd name="T10" fmla="+- 0 8883 8883"/>
                  <a:gd name="T11" fmla="*/ 8883 h 1280"/>
                  <a:gd name="T12" fmla="+- 0 5612 5612"/>
                  <a:gd name="T13" fmla="*/ T12 w 3539"/>
                  <a:gd name="T14" fmla="+- 0 8883 8883"/>
                  <a:gd name="T15" fmla="*/ 8883 h 1280"/>
                  <a:gd name="T16" fmla="+- 0 5612 5612"/>
                  <a:gd name="T17" fmla="*/ T16 w 3539"/>
                  <a:gd name="T18" fmla="+- 0 10163 8883"/>
                  <a:gd name="T19" fmla="*/ 10163 h 1280"/>
                </a:gdLst>
                <a:ahLst/>
                <a:cxnLst>
                  <a:cxn ang="0">
                    <a:pos x="T1" y="T3"/>
                  </a:cxn>
                  <a:cxn ang="0">
                    <a:pos x="T5" y="T7"/>
                  </a:cxn>
                  <a:cxn ang="0">
                    <a:pos x="T9" y="T11"/>
                  </a:cxn>
                  <a:cxn ang="0">
                    <a:pos x="T13" y="T15"/>
                  </a:cxn>
                  <a:cxn ang="0">
                    <a:pos x="T17" y="T19"/>
                  </a:cxn>
                </a:cxnLst>
                <a:rect l="0" t="0" r="r" b="b"/>
                <a:pathLst>
                  <a:path w="3539" h="1280">
                    <a:moveTo>
                      <a:pt x="0" y="1280"/>
                    </a:moveTo>
                    <a:lnTo>
                      <a:pt x="3539" y="1280"/>
                    </a:lnTo>
                    <a:lnTo>
                      <a:pt x="3539" y="0"/>
                    </a:lnTo>
                    <a:lnTo>
                      <a:pt x="0" y="0"/>
                    </a:lnTo>
                    <a:lnTo>
                      <a:pt x="0" y="1280"/>
                    </a:lnTo>
                    <a:close/>
                  </a:path>
                </a:pathLst>
              </a:custGeom>
              <a:noFill/>
              <a:ln w="19050">
                <a:solidFill>
                  <a:srgbClr val="FFFFFF"/>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21" name="Group 32"/>
            <p:cNvGrpSpPr>
              <a:grpSpLocks/>
            </p:cNvGrpSpPr>
            <p:nvPr/>
          </p:nvGrpSpPr>
          <p:grpSpPr bwMode="auto">
            <a:xfrm>
              <a:off x="2538" y="7425"/>
              <a:ext cx="2" cy="2434"/>
              <a:chOff x="2538" y="7425"/>
              <a:chExt cx="2" cy="2434"/>
            </a:xfrm>
          </p:grpSpPr>
          <p:sp>
            <p:nvSpPr>
              <p:cNvPr id="30" name="Freeform 33"/>
              <p:cNvSpPr>
                <a:spLocks/>
              </p:cNvSpPr>
              <p:nvPr/>
            </p:nvSpPr>
            <p:spPr bwMode="auto">
              <a:xfrm>
                <a:off x="2538" y="7425"/>
                <a:ext cx="2" cy="2434"/>
              </a:xfrm>
              <a:custGeom>
                <a:avLst/>
                <a:gdLst>
                  <a:gd name="T0" fmla="+- 0 7425 7425"/>
                  <a:gd name="T1" fmla="*/ 7425 h 2434"/>
                  <a:gd name="T2" fmla="+- 0 9859 7425"/>
                  <a:gd name="T3" fmla="*/ 9859 h 2434"/>
                </a:gdLst>
                <a:ahLst/>
                <a:cxnLst>
                  <a:cxn ang="0">
                    <a:pos x="0" y="T1"/>
                  </a:cxn>
                  <a:cxn ang="0">
                    <a:pos x="0" y="T3"/>
                  </a:cxn>
                </a:cxnLst>
                <a:rect l="0" t="0" r="r" b="b"/>
                <a:pathLst>
                  <a:path h="2434">
                    <a:moveTo>
                      <a:pt x="0" y="0"/>
                    </a:moveTo>
                    <a:lnTo>
                      <a:pt x="0" y="2434"/>
                    </a:lnTo>
                  </a:path>
                </a:pathLst>
              </a:custGeom>
              <a:noFill/>
              <a:ln w="19050">
                <a:solidFill>
                  <a:srgbClr val="C5695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22" name="Group 34"/>
            <p:cNvGrpSpPr>
              <a:grpSpLocks/>
            </p:cNvGrpSpPr>
            <p:nvPr/>
          </p:nvGrpSpPr>
          <p:grpSpPr bwMode="auto">
            <a:xfrm>
              <a:off x="2538" y="9859"/>
              <a:ext cx="3074" cy="2"/>
              <a:chOff x="2538" y="9859"/>
              <a:chExt cx="3074" cy="2"/>
            </a:xfrm>
          </p:grpSpPr>
          <p:sp>
            <p:nvSpPr>
              <p:cNvPr id="29" name="Freeform 35"/>
              <p:cNvSpPr>
                <a:spLocks/>
              </p:cNvSpPr>
              <p:nvPr/>
            </p:nvSpPr>
            <p:spPr bwMode="auto">
              <a:xfrm>
                <a:off x="2538" y="9859"/>
                <a:ext cx="3074" cy="2"/>
              </a:xfrm>
              <a:custGeom>
                <a:avLst/>
                <a:gdLst>
                  <a:gd name="T0" fmla="+- 0 2538 2538"/>
                  <a:gd name="T1" fmla="*/ T0 w 3074"/>
                  <a:gd name="T2" fmla="+- 0 5612 2538"/>
                  <a:gd name="T3" fmla="*/ T2 w 3074"/>
                </a:gdLst>
                <a:ahLst/>
                <a:cxnLst>
                  <a:cxn ang="0">
                    <a:pos x="T1" y="0"/>
                  </a:cxn>
                  <a:cxn ang="0">
                    <a:pos x="T3" y="0"/>
                  </a:cxn>
                </a:cxnLst>
                <a:rect l="0" t="0" r="r" b="b"/>
                <a:pathLst>
                  <a:path w="3074">
                    <a:moveTo>
                      <a:pt x="0" y="0"/>
                    </a:moveTo>
                    <a:lnTo>
                      <a:pt x="3074" y="0"/>
                    </a:lnTo>
                  </a:path>
                </a:pathLst>
              </a:custGeom>
              <a:noFill/>
              <a:ln w="19050">
                <a:solidFill>
                  <a:srgbClr val="C5695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23" name="Group 36"/>
            <p:cNvGrpSpPr>
              <a:grpSpLocks/>
            </p:cNvGrpSpPr>
            <p:nvPr/>
          </p:nvGrpSpPr>
          <p:grpSpPr bwMode="auto">
            <a:xfrm>
              <a:off x="12043" y="8008"/>
              <a:ext cx="31" cy="1851"/>
              <a:chOff x="12043" y="8008"/>
              <a:chExt cx="31" cy="1851"/>
            </a:xfrm>
          </p:grpSpPr>
          <p:sp>
            <p:nvSpPr>
              <p:cNvPr id="28" name="Freeform 37"/>
              <p:cNvSpPr>
                <a:spLocks/>
              </p:cNvSpPr>
              <p:nvPr/>
            </p:nvSpPr>
            <p:spPr bwMode="auto">
              <a:xfrm>
                <a:off x="12043" y="8008"/>
                <a:ext cx="31" cy="1851"/>
              </a:xfrm>
              <a:custGeom>
                <a:avLst/>
                <a:gdLst>
                  <a:gd name="T0" fmla="+- 0 12043 12043"/>
                  <a:gd name="T1" fmla="*/ T0 w 31"/>
                  <a:gd name="T2" fmla="+- 0 8008 8008"/>
                  <a:gd name="T3" fmla="*/ 8008 h 1851"/>
                  <a:gd name="T4" fmla="+- 0 12074 12043"/>
                  <a:gd name="T5" fmla="*/ T4 w 31"/>
                  <a:gd name="T6" fmla="+- 0 9859 8008"/>
                  <a:gd name="T7" fmla="*/ 9859 h 1851"/>
                </a:gdLst>
                <a:ahLst/>
                <a:cxnLst>
                  <a:cxn ang="0">
                    <a:pos x="T1" y="T3"/>
                  </a:cxn>
                  <a:cxn ang="0">
                    <a:pos x="T5" y="T7"/>
                  </a:cxn>
                </a:cxnLst>
                <a:rect l="0" t="0" r="r" b="b"/>
                <a:pathLst>
                  <a:path w="31" h="1851">
                    <a:moveTo>
                      <a:pt x="0" y="0"/>
                    </a:moveTo>
                    <a:lnTo>
                      <a:pt x="31" y="1851"/>
                    </a:lnTo>
                  </a:path>
                </a:pathLst>
              </a:custGeom>
              <a:noFill/>
              <a:ln w="19050">
                <a:solidFill>
                  <a:srgbClr val="C5695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24" name="Group 38"/>
            <p:cNvGrpSpPr>
              <a:grpSpLocks/>
            </p:cNvGrpSpPr>
            <p:nvPr/>
          </p:nvGrpSpPr>
          <p:grpSpPr bwMode="auto">
            <a:xfrm>
              <a:off x="9122" y="9841"/>
              <a:ext cx="2920" cy="2"/>
              <a:chOff x="9122" y="9841"/>
              <a:chExt cx="2920" cy="2"/>
            </a:xfrm>
          </p:grpSpPr>
          <p:sp>
            <p:nvSpPr>
              <p:cNvPr id="27" name="Freeform 39"/>
              <p:cNvSpPr>
                <a:spLocks/>
              </p:cNvSpPr>
              <p:nvPr/>
            </p:nvSpPr>
            <p:spPr bwMode="auto">
              <a:xfrm>
                <a:off x="9122" y="9841"/>
                <a:ext cx="2920" cy="2"/>
              </a:xfrm>
              <a:custGeom>
                <a:avLst/>
                <a:gdLst>
                  <a:gd name="T0" fmla="+- 0 9122 9122"/>
                  <a:gd name="T1" fmla="*/ T0 w 2920"/>
                  <a:gd name="T2" fmla="+- 0 12043 9122"/>
                  <a:gd name="T3" fmla="*/ T2 w 2920"/>
                </a:gdLst>
                <a:ahLst/>
                <a:cxnLst>
                  <a:cxn ang="0">
                    <a:pos x="T1" y="0"/>
                  </a:cxn>
                  <a:cxn ang="0">
                    <a:pos x="T3" y="0"/>
                  </a:cxn>
                </a:cxnLst>
                <a:rect l="0" t="0" r="r" b="b"/>
                <a:pathLst>
                  <a:path w="2920">
                    <a:moveTo>
                      <a:pt x="0" y="0"/>
                    </a:moveTo>
                    <a:lnTo>
                      <a:pt x="2921" y="0"/>
                    </a:lnTo>
                  </a:path>
                </a:pathLst>
              </a:custGeom>
              <a:noFill/>
              <a:ln w="19050">
                <a:solidFill>
                  <a:srgbClr val="C5695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nvGrpSpPr>
            <p:cNvPr id="25" name="Group 40"/>
            <p:cNvGrpSpPr>
              <a:grpSpLocks/>
            </p:cNvGrpSpPr>
            <p:nvPr/>
          </p:nvGrpSpPr>
          <p:grpSpPr bwMode="auto">
            <a:xfrm>
              <a:off x="7318" y="8235"/>
              <a:ext cx="2" cy="648"/>
              <a:chOff x="7318" y="8235"/>
              <a:chExt cx="2" cy="648"/>
            </a:xfrm>
          </p:grpSpPr>
          <p:sp>
            <p:nvSpPr>
              <p:cNvPr id="26" name="Freeform 41"/>
              <p:cNvSpPr>
                <a:spLocks/>
              </p:cNvSpPr>
              <p:nvPr/>
            </p:nvSpPr>
            <p:spPr bwMode="auto">
              <a:xfrm>
                <a:off x="7318" y="8235"/>
                <a:ext cx="2" cy="648"/>
              </a:xfrm>
              <a:custGeom>
                <a:avLst/>
                <a:gdLst>
                  <a:gd name="T0" fmla="+- 0 8235 8235"/>
                  <a:gd name="T1" fmla="*/ 8235 h 648"/>
                  <a:gd name="T2" fmla="+- 0 8883 8235"/>
                  <a:gd name="T3" fmla="*/ 8883 h 648"/>
                </a:gdLst>
                <a:ahLst/>
                <a:cxnLst>
                  <a:cxn ang="0">
                    <a:pos x="0" y="T1"/>
                  </a:cxn>
                  <a:cxn ang="0">
                    <a:pos x="0" y="T3"/>
                  </a:cxn>
                </a:cxnLst>
                <a:rect l="0" t="0" r="r" b="b"/>
                <a:pathLst>
                  <a:path h="648">
                    <a:moveTo>
                      <a:pt x="0" y="0"/>
                    </a:moveTo>
                    <a:lnTo>
                      <a:pt x="0" y="648"/>
                    </a:lnTo>
                  </a:path>
                </a:pathLst>
              </a:custGeom>
              <a:noFill/>
              <a:ln w="19050">
                <a:solidFill>
                  <a:srgbClr val="C56951"/>
                </a:solidFill>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sl-SI"/>
              </a:p>
            </p:txBody>
          </p:sp>
        </p:grpSp>
      </p:grpSp>
      <p:sp>
        <p:nvSpPr>
          <p:cNvPr id="3090" name="Pravokotnik 3089"/>
          <p:cNvSpPr/>
          <p:nvPr/>
        </p:nvSpPr>
        <p:spPr>
          <a:xfrm>
            <a:off x="2286000" y="2711881"/>
            <a:ext cx="4572000" cy="538609"/>
          </a:xfrm>
          <a:prstGeom prst="rect">
            <a:avLst/>
          </a:prstGeom>
        </p:spPr>
        <p:txBody>
          <a:bodyPr>
            <a:spAutoFit/>
          </a:bodyPr>
          <a:lstStyle/>
          <a:p>
            <a:r>
              <a:rPr lang="en-US" sz="1100" dirty="0">
                <a:ea typeface="Calibri"/>
                <a:cs typeface="Times New Roman"/>
              </a:rPr>
              <a:t/>
            </a:r>
            <a:br>
              <a:rPr lang="en-US" sz="1100" dirty="0">
                <a:ea typeface="Calibri"/>
                <a:cs typeface="Times New Roman"/>
              </a:rPr>
            </a:br>
            <a:endParaRPr lang="sl-SI" dirty="0"/>
          </a:p>
        </p:txBody>
      </p:sp>
    </p:spTree>
    <p:extLst>
      <p:ext uri="{BB962C8B-B14F-4D97-AF65-F5344CB8AC3E}">
        <p14:creationId xmlns:p14="http://schemas.microsoft.com/office/powerpoint/2010/main" val="36845296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a:bodyPr>
          <a:lstStyle/>
          <a:p>
            <a:pPr algn="l">
              <a:lnSpc>
                <a:spcPct val="80000"/>
              </a:lnSpc>
            </a:pPr>
            <a:r>
              <a:rPr lang="sl-SI" sz="2400" b="1" dirty="0">
                <a:solidFill>
                  <a:prstClr val="black"/>
                </a:solidFill>
                <a:latin typeface="+mn-lt"/>
              </a:rPr>
              <a:t>»Lokalni razvoj, ki ga vodi skupnost« - CLLD </a:t>
            </a:r>
            <a:endParaRPr lang="sl-SI" sz="3200" b="1" dirty="0">
              <a:latin typeface="+mn-lt"/>
            </a:endParaRPr>
          </a:p>
        </p:txBody>
      </p:sp>
      <p:sp>
        <p:nvSpPr>
          <p:cNvPr id="4" name="PoljeZBesedilom 3"/>
          <p:cNvSpPr txBox="1"/>
          <p:nvPr/>
        </p:nvSpPr>
        <p:spPr>
          <a:xfrm>
            <a:off x="785786" y="2571744"/>
            <a:ext cx="7572428" cy="2585323"/>
          </a:xfrm>
          <a:prstGeom prst="rect">
            <a:avLst/>
          </a:prstGeom>
          <a:noFill/>
        </p:spPr>
        <p:txBody>
          <a:bodyPr wrap="square" rtlCol="0">
            <a:spAutoFit/>
          </a:bodyPr>
          <a:lstStyle/>
          <a:p>
            <a:pPr algn="just"/>
            <a:r>
              <a:rPr lang="sl-SI" dirty="0"/>
              <a:t> </a:t>
            </a:r>
          </a:p>
          <a:p>
            <a:pPr algn="just"/>
            <a:r>
              <a:rPr lang="sl-SI" dirty="0"/>
              <a:t>Za naše območje </a:t>
            </a:r>
            <a:r>
              <a:rPr lang="sl-SI" b="1" dirty="0"/>
              <a:t>LAS V </a:t>
            </a:r>
            <a:r>
              <a:rPr lang="sl-SI" b="1" dirty="0" smtClean="0"/>
              <a:t>OBJEMU </a:t>
            </a:r>
            <a:r>
              <a:rPr lang="sl-SI" b="1" dirty="0"/>
              <a:t>SONCA </a:t>
            </a:r>
            <a:r>
              <a:rPr lang="sl-SI" dirty="0"/>
              <a:t>je predvidena uporaba pristopa CLLD pri dveh skladih, in sicer </a:t>
            </a:r>
            <a:r>
              <a:rPr lang="sl-SI" b="1" dirty="0" smtClean="0"/>
              <a:t>EKSRP </a:t>
            </a:r>
            <a:r>
              <a:rPr lang="sl-SI" dirty="0" smtClean="0"/>
              <a:t>(Evropski  </a:t>
            </a:r>
            <a:r>
              <a:rPr lang="sl-SI" dirty="0"/>
              <a:t>kmetijski  sklad  za  razvoj  podeželja) in  </a:t>
            </a:r>
            <a:r>
              <a:rPr lang="sl-SI" b="1" dirty="0"/>
              <a:t>ESRR</a:t>
            </a:r>
            <a:r>
              <a:rPr lang="sl-SI" dirty="0"/>
              <a:t> (Evropski sklad za regionalni razvoj). Iz sklada EKSRP naj bi dobili okvirno 980.000 </a:t>
            </a:r>
            <a:r>
              <a:rPr lang="sl-SI" dirty="0" smtClean="0"/>
              <a:t>EUR, </a:t>
            </a:r>
            <a:r>
              <a:rPr lang="sl-SI" dirty="0"/>
              <a:t>iz sklada ESRR pa po zadnjih informacijah okvirno 570.000 </a:t>
            </a:r>
            <a:r>
              <a:rPr lang="sl-SI" dirty="0" smtClean="0"/>
              <a:t>EUR. </a:t>
            </a:r>
            <a:r>
              <a:rPr lang="sl-SI" dirty="0"/>
              <a:t>Predvidoma bo LAS V OBJEMU SONCA lahko </a:t>
            </a:r>
            <a:r>
              <a:rPr lang="sl-SI" b="1" dirty="0"/>
              <a:t>razpolagal z okvirno 1.550.000 </a:t>
            </a:r>
            <a:r>
              <a:rPr lang="sl-SI" b="1" dirty="0" smtClean="0"/>
              <a:t>EUR </a:t>
            </a:r>
            <a:r>
              <a:rPr lang="sl-SI" b="1" dirty="0"/>
              <a:t>sredstev </a:t>
            </a:r>
            <a:r>
              <a:rPr lang="sl-SI" dirty="0"/>
              <a:t>(ob izpolnjevanju pogojev).</a:t>
            </a:r>
            <a:endParaRPr lang="sl-SI" dirty="0" smtClean="0"/>
          </a:p>
          <a:p>
            <a:pPr algn="just"/>
            <a:endParaRPr lang="sl-SI" b="1" dirty="0" smtClean="0"/>
          </a:p>
          <a:p>
            <a:pPr algn="just"/>
            <a:r>
              <a:rPr lang="sl-SI" b="1" dirty="0" smtClean="0"/>
              <a:t>Kompleksno </a:t>
            </a:r>
            <a:r>
              <a:rPr lang="sl-SI" b="1" dirty="0"/>
              <a:t>izvajanje in upravljanje: vsak sklad ima </a:t>
            </a:r>
            <a:r>
              <a:rPr lang="sl-SI" b="1" dirty="0" smtClean="0"/>
              <a:t>svoja pravila.</a:t>
            </a:r>
            <a:endParaRPr lang="sl-SI" b="1"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3252738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rmAutofit/>
          </a:bodyPr>
          <a:lstStyle/>
          <a:p>
            <a:pPr algn="l">
              <a:lnSpc>
                <a:spcPct val="80000"/>
              </a:lnSpc>
            </a:pPr>
            <a:r>
              <a:rPr lang="sl-SI" sz="2400" b="1" dirty="0">
                <a:solidFill>
                  <a:prstClr val="black"/>
                </a:solidFill>
                <a:latin typeface="+mn-lt"/>
              </a:rPr>
              <a:t>»Lokalni razvoj, ki ga vodi skupnost« - CLLD </a:t>
            </a:r>
            <a:endParaRPr lang="sl-SI" sz="3200" b="1" dirty="0">
              <a:latin typeface="+mn-lt"/>
            </a:endParaRPr>
          </a:p>
        </p:txBody>
      </p:sp>
      <p:sp>
        <p:nvSpPr>
          <p:cNvPr id="4" name="PoljeZBesedilom 3"/>
          <p:cNvSpPr txBox="1"/>
          <p:nvPr/>
        </p:nvSpPr>
        <p:spPr>
          <a:xfrm>
            <a:off x="785786" y="2571744"/>
            <a:ext cx="7890670" cy="3970318"/>
          </a:xfrm>
          <a:prstGeom prst="rect">
            <a:avLst/>
          </a:prstGeom>
          <a:noFill/>
        </p:spPr>
        <p:txBody>
          <a:bodyPr wrap="square" rtlCol="0">
            <a:spAutoFit/>
          </a:bodyPr>
          <a:lstStyle/>
          <a:p>
            <a:r>
              <a:rPr lang="sl-SI" dirty="0" smtClean="0"/>
              <a:t>LAS V OBJEMU SONCA se bo prijavila na </a:t>
            </a:r>
            <a:r>
              <a:rPr lang="sl-SI" b="1" dirty="0" smtClean="0"/>
              <a:t>Javni </a:t>
            </a:r>
            <a:r>
              <a:rPr lang="sl-SI" b="1" dirty="0"/>
              <a:t>poziv za oblikovanje lokalnih partnerstev in pripravo </a:t>
            </a:r>
            <a:r>
              <a:rPr lang="sl-SI" b="1" dirty="0" smtClean="0"/>
              <a:t>SLR </a:t>
            </a:r>
            <a:r>
              <a:rPr lang="sl-SI" dirty="0" smtClean="0"/>
              <a:t>in sicer za </a:t>
            </a:r>
            <a:r>
              <a:rPr lang="sl-SI" dirty="0"/>
              <a:t>pridobitev pravice </a:t>
            </a:r>
            <a:r>
              <a:rPr lang="sl-SI" dirty="0" smtClean="0"/>
              <a:t>do sredstev CLLD za novo </a:t>
            </a:r>
            <a:r>
              <a:rPr lang="sl-SI" dirty="0"/>
              <a:t>programsko obdobje </a:t>
            </a:r>
            <a:r>
              <a:rPr lang="sl-SI" dirty="0" smtClean="0"/>
              <a:t>2014-2020, </a:t>
            </a:r>
            <a:r>
              <a:rPr lang="sl-SI" dirty="0"/>
              <a:t>za kar mora</a:t>
            </a:r>
            <a:r>
              <a:rPr lang="sl-SI" dirty="0" smtClean="0"/>
              <a:t>:</a:t>
            </a:r>
          </a:p>
          <a:p>
            <a:endParaRPr lang="sl-SI" dirty="0"/>
          </a:p>
          <a:p>
            <a:pPr marL="285750" indent="-285750">
              <a:buFontTx/>
              <a:buChar char="-"/>
            </a:pPr>
            <a:r>
              <a:rPr lang="sl-SI" b="1" dirty="0" smtClean="0"/>
              <a:t>Objaviti </a:t>
            </a:r>
            <a:r>
              <a:rPr lang="sl-SI" b="1" dirty="0"/>
              <a:t>javni poziv za </a:t>
            </a:r>
            <a:r>
              <a:rPr lang="sl-SI" b="1" dirty="0" smtClean="0"/>
              <a:t>vstop v članstvo LAS V OBJEMU SONCA in skleniti </a:t>
            </a:r>
            <a:r>
              <a:rPr lang="sl-SI" b="1" dirty="0"/>
              <a:t>POGODBO O USTANOVITVI LOKALNO ZASEBNEGA </a:t>
            </a:r>
            <a:r>
              <a:rPr lang="sl-SI" b="1" dirty="0" smtClean="0"/>
              <a:t>PARTNERSTVA LAS V OBJEMU SONCA</a:t>
            </a:r>
            <a:endParaRPr lang="sl-SI" dirty="0"/>
          </a:p>
          <a:p>
            <a:pPr marL="285750" indent="-285750">
              <a:buFontTx/>
              <a:buChar char="-"/>
            </a:pPr>
            <a:endParaRPr lang="sl-SI" b="1" dirty="0" smtClean="0"/>
          </a:p>
          <a:p>
            <a:pPr marL="285750" indent="-285750">
              <a:buFontTx/>
              <a:buChar char="-"/>
            </a:pPr>
            <a:r>
              <a:rPr lang="sl-SI" dirty="0" smtClean="0"/>
              <a:t>Pripraviti  </a:t>
            </a:r>
            <a:r>
              <a:rPr lang="sl-SI" b="1" dirty="0" smtClean="0"/>
              <a:t>“Strategijo </a:t>
            </a:r>
            <a:r>
              <a:rPr lang="sl-SI" b="1" dirty="0"/>
              <a:t>Lokalnega Razvoja (SLR)”,</a:t>
            </a:r>
            <a:r>
              <a:rPr lang="sl-SI" dirty="0"/>
              <a:t> v kateri bodo člani in zainteresirana javnost preko delavnic, sestankov ipd določili NAJPOMEMBNEJŠE razvojne </a:t>
            </a:r>
            <a:r>
              <a:rPr lang="sl-SI" dirty="0" smtClean="0"/>
              <a:t>cilje, </a:t>
            </a:r>
            <a:r>
              <a:rPr lang="sl-SI" dirty="0"/>
              <a:t>ki bodo podprti s sredstvi CLLD na način, da bodo ti cilji</a:t>
            </a:r>
            <a:r>
              <a:rPr lang="sl-SI" dirty="0" smtClean="0"/>
              <a:t>: NATANČNI, MERLJIVI, DOSEGLJIVI, REALNI </a:t>
            </a:r>
            <a:r>
              <a:rPr lang="sl-SI" dirty="0"/>
              <a:t>IN </a:t>
            </a:r>
            <a:r>
              <a:rPr lang="sl-SI" dirty="0" smtClean="0"/>
              <a:t>ČASOVNO OPREDELJENI.</a:t>
            </a:r>
          </a:p>
          <a:p>
            <a:pPr marL="285750" indent="-285750">
              <a:buFontTx/>
              <a:buChar char="-"/>
            </a:pPr>
            <a:endParaRPr lang="sl-SI" dirty="0"/>
          </a:p>
          <a:p>
            <a:r>
              <a:rPr lang="sl-SI" dirty="0" smtClean="0"/>
              <a:t>V  </a:t>
            </a:r>
            <a:r>
              <a:rPr lang="sl-SI" dirty="0"/>
              <a:t>pomoč pripravi SLR </a:t>
            </a:r>
            <a:r>
              <a:rPr lang="sl-SI" dirty="0" smtClean="0"/>
              <a:t>je tudi </a:t>
            </a:r>
            <a:r>
              <a:rPr lang="sl-SI" b="1" dirty="0" smtClean="0"/>
              <a:t>javno povabilo </a:t>
            </a:r>
            <a:r>
              <a:rPr lang="sl-SI" b="1" dirty="0"/>
              <a:t>za posredovanje </a:t>
            </a:r>
            <a:r>
              <a:rPr lang="sl-SI" b="1" dirty="0" smtClean="0"/>
              <a:t>predlogov operacij</a:t>
            </a:r>
            <a:r>
              <a:rPr lang="sl-SI" dirty="0" smtClean="0"/>
              <a:t>. </a:t>
            </a:r>
            <a:endParaRPr lang="sl-SI" dirty="0"/>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270331192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Naslov 1"/>
          <p:cNvSpPr>
            <a:spLocks noGrp="1"/>
          </p:cNvSpPr>
          <p:nvPr>
            <p:ph type="ctrTitle"/>
          </p:nvPr>
        </p:nvSpPr>
        <p:spPr>
          <a:xfrm>
            <a:off x="228624" y="1571612"/>
            <a:ext cx="7772400" cy="571504"/>
          </a:xfrm>
        </p:spPr>
        <p:txBody>
          <a:bodyPr>
            <a:noAutofit/>
          </a:bodyPr>
          <a:lstStyle/>
          <a:p>
            <a:pPr algn="l">
              <a:lnSpc>
                <a:spcPct val="80000"/>
              </a:lnSpc>
            </a:pPr>
            <a:r>
              <a:rPr lang="sl-SI" sz="2400" b="1" dirty="0">
                <a:solidFill>
                  <a:prstClr val="black"/>
                </a:solidFill>
              </a:rPr>
              <a:t>»Lokalni razvoj, ki ga vodi skupnost« - CLLD </a:t>
            </a:r>
            <a:r>
              <a:rPr lang="sl-SI" sz="2400" b="1" dirty="0" smtClean="0">
                <a:solidFill>
                  <a:prstClr val="black"/>
                </a:solidFill>
              </a:rPr>
              <a:t>–</a:t>
            </a:r>
            <a:br>
              <a:rPr lang="sl-SI" sz="2400" b="1" dirty="0" smtClean="0">
                <a:solidFill>
                  <a:prstClr val="black"/>
                </a:solidFill>
              </a:rPr>
            </a:br>
            <a:r>
              <a:rPr lang="sl-SI" sz="2400" b="1" dirty="0" smtClean="0">
                <a:solidFill>
                  <a:prstClr val="black"/>
                </a:solidFill>
              </a:rPr>
              <a:t>p</a:t>
            </a:r>
            <a:r>
              <a:rPr lang="pl-PL" sz="2400" b="1" dirty="0" smtClean="0">
                <a:latin typeface="+mn-lt"/>
              </a:rPr>
              <a:t>riprava strategije lokalnega razvoja za </a:t>
            </a:r>
            <a:r>
              <a:rPr lang="pl-PL" sz="2400" b="1" dirty="0">
                <a:latin typeface="+mn-lt"/>
              </a:rPr>
              <a:t>obdobje 2014-2020</a:t>
            </a:r>
            <a:endParaRPr lang="sl-SI" sz="2400" b="1" dirty="0">
              <a:latin typeface="+mn-lt"/>
            </a:endParaRPr>
          </a:p>
        </p:txBody>
      </p:sp>
      <p:sp>
        <p:nvSpPr>
          <p:cNvPr id="4" name="PoljeZBesedilom 3"/>
          <p:cNvSpPr txBox="1"/>
          <p:nvPr/>
        </p:nvSpPr>
        <p:spPr>
          <a:xfrm>
            <a:off x="481316" y="2226600"/>
            <a:ext cx="7890670" cy="4801314"/>
          </a:xfrm>
          <a:prstGeom prst="rect">
            <a:avLst/>
          </a:prstGeom>
          <a:noFill/>
        </p:spPr>
        <p:txBody>
          <a:bodyPr wrap="square" rtlCol="0">
            <a:spAutoFit/>
          </a:bodyPr>
          <a:lstStyle/>
          <a:p>
            <a:pPr lvl="0" algn="just"/>
            <a:endParaRPr lang="sl-SI" dirty="0" smtClean="0"/>
          </a:p>
          <a:p>
            <a:pPr lvl="0" algn="just"/>
            <a:r>
              <a:rPr lang="sl-SI" dirty="0" smtClean="0"/>
              <a:t>Strategija lokalnega razvoja (SLR) mora biti v skladu s potrebami in cilji območja LAS ter vsemi operativnimi programi, katerih skladi so vključeni v izvajanje CLLD na območju LAS.</a:t>
            </a:r>
          </a:p>
          <a:p>
            <a:pPr lvl="0" algn="just"/>
            <a:endParaRPr lang="sl-SI" dirty="0"/>
          </a:p>
          <a:p>
            <a:pPr lvl="0" algn="just"/>
            <a:r>
              <a:rPr lang="sl-SI" dirty="0"/>
              <a:t>Podpora iz naslova </a:t>
            </a:r>
            <a:r>
              <a:rPr lang="sl-SI" b="1" dirty="0"/>
              <a:t>EKSRP </a:t>
            </a:r>
            <a:r>
              <a:rPr lang="sl-SI" dirty="0"/>
              <a:t>je osredotočena v šesto težišče ukrepanja iz PRP 2014–2020, ki se glasi: </a:t>
            </a:r>
            <a:r>
              <a:rPr lang="sl-SI" b="1" dirty="0"/>
              <a:t>»Zelena delovna mesta in skladen vzdržen razvoj podeželja, ki temelji na razvoju endogenih potencialov podeželja«</a:t>
            </a:r>
            <a:r>
              <a:rPr lang="sl-SI" dirty="0"/>
              <a:t>.  </a:t>
            </a:r>
            <a:endParaRPr lang="sl-SI" dirty="0" smtClean="0"/>
          </a:p>
          <a:p>
            <a:pPr lvl="0" algn="just"/>
            <a:endParaRPr lang="sl-SI" dirty="0"/>
          </a:p>
          <a:p>
            <a:pPr lvl="0" algn="just"/>
            <a:r>
              <a:rPr lang="sl-SI" dirty="0"/>
              <a:t>Podpora iz naslova </a:t>
            </a:r>
            <a:r>
              <a:rPr lang="sl-SI" b="1" dirty="0"/>
              <a:t>ESRR j</a:t>
            </a:r>
            <a:r>
              <a:rPr lang="sl-SI" dirty="0"/>
              <a:t>e osredotočena na peto prednostno naložbo v okviru devete prednostne osi OP EKP 2014–2020, ki se glasi </a:t>
            </a:r>
            <a:r>
              <a:rPr lang="sl-SI" b="1" dirty="0"/>
              <a:t>»Vlaganja v okviru strategij lokalnega razvoja, ki ga vodi skupnost«. </a:t>
            </a:r>
          </a:p>
          <a:p>
            <a:pPr lvl="0" algn="just"/>
            <a:endParaRPr lang="sl-SI" dirty="0" smtClean="0">
              <a:latin typeface="+mj-lt"/>
            </a:endParaRPr>
          </a:p>
          <a:p>
            <a:pPr lvl="0"/>
            <a:r>
              <a:rPr lang="sl-SI" dirty="0">
                <a:latin typeface="+mj-lt"/>
              </a:rPr>
              <a:t> </a:t>
            </a:r>
          </a:p>
          <a:p>
            <a:pPr lvl="0"/>
            <a:endParaRPr lang="sl-SI" dirty="0"/>
          </a:p>
          <a:p>
            <a:pPr lvl="0"/>
            <a:endParaRPr lang="sl-SI" dirty="0"/>
          </a:p>
          <a:p>
            <a:pPr lvl="0"/>
            <a:r>
              <a:rPr lang="sl-SI" dirty="0"/>
              <a:t> </a:t>
            </a:r>
          </a:p>
        </p:txBody>
      </p:sp>
      <p:sp>
        <p:nvSpPr>
          <p:cNvPr id="5" name="Pravokotnik 4"/>
          <p:cNvSpPr/>
          <p:nvPr/>
        </p:nvSpPr>
        <p:spPr>
          <a:xfrm>
            <a:off x="0" y="2143116"/>
            <a:ext cx="5400000" cy="71438"/>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
        <p:nvSpPr>
          <p:cNvPr id="6" name="Pravokotnik 5"/>
          <p:cNvSpPr/>
          <p:nvPr/>
        </p:nvSpPr>
        <p:spPr>
          <a:xfrm flipV="1">
            <a:off x="0" y="6643710"/>
            <a:ext cx="9144000" cy="18000"/>
          </a:xfrm>
          <a:prstGeom prst="rect">
            <a:avLst/>
          </a:prstGeom>
          <a:solidFill>
            <a:schemeClr val="bg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l-SI">
              <a:ln w="18415" cmpd="sng">
                <a:solidFill>
                  <a:srgbClr val="FFFFFF"/>
                </a:solidFill>
                <a:prstDash val="solid"/>
              </a:ln>
              <a:solidFill>
                <a:srgbClr val="FFFFFF"/>
              </a:solidFill>
              <a:effectLst>
                <a:outerShdw blurRad="63500" dir="3600000" algn="tl" rotWithShape="0">
                  <a:srgbClr val="000000">
                    <a:alpha val="70000"/>
                  </a:srgbClr>
                </a:outerShdw>
              </a:effectLst>
            </a:endParaRPr>
          </a:p>
        </p:txBody>
      </p:sp>
    </p:spTree>
    <p:extLst>
      <p:ext uri="{BB962C8B-B14F-4D97-AF65-F5344CB8AC3E}">
        <p14:creationId xmlns:p14="http://schemas.microsoft.com/office/powerpoint/2010/main" val="42802580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ova tema">
  <a:themeElements>
    <a:clrScheme name="Pisarn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isar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isar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2518</TotalTime>
  <Words>2146</Words>
  <Application>Microsoft Office PowerPoint</Application>
  <PresentationFormat>Diaprojekcija na zaslonu (4:3)</PresentationFormat>
  <Paragraphs>323</Paragraphs>
  <Slides>25</Slides>
  <Notes>0</Notes>
  <HiddenSlides>0</HiddenSlides>
  <MMClips>0</MMClips>
  <ScaleCrop>false</ScaleCrop>
  <HeadingPairs>
    <vt:vector size="4" baseType="variant">
      <vt:variant>
        <vt:lpstr>Tema</vt:lpstr>
      </vt:variant>
      <vt:variant>
        <vt:i4>1</vt:i4>
      </vt:variant>
      <vt:variant>
        <vt:lpstr>Naslovi diapozitivov</vt:lpstr>
      </vt:variant>
      <vt:variant>
        <vt:i4>25</vt:i4>
      </vt:variant>
    </vt:vector>
  </HeadingPairs>
  <TitlesOfParts>
    <vt:vector size="26" baseType="lpstr">
      <vt:lpstr>Officeova tema</vt:lpstr>
      <vt:lpstr> priprava strategije lokalnega razvoja LAS V OBJEMU SONCA  za obdobje 2014-2020  </vt:lpstr>
      <vt:lpstr>Termini in lokacije izvedbe delavnice: - v torek, 8. septembra 2015, ob 14.00 uri - tematsko področje ukrepanja: ustvarjanje delovnih mest, - v sredo, 9. septembra 2015, ob 14.00 uri - tematsko področje ukrepanja: varstvo okolja in ohranjanje narave, - v torek, 15. septembra, ob 17.00 uri  -  tematsko področje ukrepanja: večja vključenost mladih, žensk in drugih ranljivih skupin, - v  sredo, 16. septembra 2015, ob 14.00 uri -  tematsko področje ukrepanja: razvoj osnovnih storitev.  Vse delavnice potekajo v Zeleni dvorani na Mestni občini Nova Gorica, Trg Edvarda Kardelja 1, 5000 Nova Gorica. </vt:lpstr>
      <vt:lpstr>PROGRAM DELAVNICE</vt:lpstr>
      <vt:lpstr> »Lokalni razvoj, ki ga vodi skupnost« - KAJ PRINAŠA CLLD? </vt:lpstr>
      <vt:lpstr>»Lokalni razvoj, ki ga vodi skupnost« - CLLD </vt:lpstr>
      <vt:lpstr>»Lokalni razvoj, ki ga vodi skupnost« - CLLD </vt:lpstr>
      <vt:lpstr>»Lokalni razvoj, ki ga vodi skupnost« - CLLD </vt:lpstr>
      <vt:lpstr>»Lokalni razvoj, ki ga vodi skupnost« - CLLD </vt:lpstr>
      <vt:lpstr>»Lokalni razvoj, ki ga vodi skupnost« - CLLD – priprava strategije lokalnega razvoja za obdobje 2014-2020</vt:lpstr>
      <vt:lpstr>Določitev glavnih ciljev, tematskih področij ukrepanja in vrst ukrepov v SLR</vt:lpstr>
      <vt:lpstr>Določitev glavnih ciljev, tematskih področij ukrepanja in vrst ukrepov v SLR- Horizontalni cilji Evropske unije 2014-2020</vt:lpstr>
      <vt:lpstr>Določitev glavnih ciljev, tematskih področij ukrepanja in vrst ukrepov v SLR</vt:lpstr>
      <vt:lpstr>Ustvarjanje delovnih mest </vt:lpstr>
      <vt:lpstr>  Osnovne storitve na podeželju (financirano iz EKSRP)</vt:lpstr>
      <vt:lpstr> Varstvo okolja in ohranjanje narave </vt:lpstr>
      <vt:lpstr>Večja vključenost mladih, žensk in drugih ranljivih skupin</vt:lpstr>
      <vt:lpstr>Oblikovanje predlogov operacij (projektnih predlogov) za umestitev v SLR - Kakšne predloge operacij pričakujemo? </vt:lpstr>
      <vt:lpstr>Oblikovanje predlogov operacij (projektnih predlogov) za umestitev v SLR</vt:lpstr>
      <vt:lpstr>Oblikovanje predlogov operacij (projektnih predlogov) za umestitev v SLR</vt:lpstr>
      <vt:lpstr>Oblikovanje predlogov operacij (projektnih predlogov) za umestitev v SLR</vt:lpstr>
      <vt:lpstr>Oblikovanje predlogov operacij (projektnih predlogov) za umestitev v SLR</vt:lpstr>
      <vt:lpstr>Oblikovanje predlogov operacij (projektnih predlogov) za umestitev v SLR</vt:lpstr>
      <vt:lpstr>Oblikovanje predlogov operacij (projektnih predlogov) za umestitev v SLR</vt:lpstr>
      <vt:lpstr>Oblikovanje predlogov operacij (projektnih predlogov) za umestitev v SLR</vt:lpstr>
      <vt:lpstr>HVALA ZA VAŠO POZORNOST IN SODELOVANJE! </vt:lpstr>
    </vt:vector>
  </TitlesOfParts>
  <Company>CAPELO d.o.o.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Diapozitiv 1</dc:title>
  <dc:creator>Rajko Blaško</dc:creator>
  <cp:lastModifiedBy>Fabijana Medvešček</cp:lastModifiedBy>
  <cp:revision>238</cp:revision>
  <cp:lastPrinted>2015-09-15T13:03:13Z</cp:lastPrinted>
  <dcterms:created xsi:type="dcterms:W3CDTF">2014-01-17T11:59:10Z</dcterms:created>
  <dcterms:modified xsi:type="dcterms:W3CDTF">2016-06-20T10:48:46Z</dcterms:modified>
</cp:coreProperties>
</file>