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61" r:id="rId2"/>
    <p:sldId id="256" r:id="rId3"/>
    <p:sldId id="262" r:id="rId4"/>
    <p:sldId id="264" r:id="rId5"/>
    <p:sldId id="267" r:id="rId6"/>
    <p:sldId id="265" r:id="rId7"/>
    <p:sldId id="268" r:id="rId8"/>
    <p:sldId id="273" r:id="rId9"/>
    <p:sldId id="272" r:id="rId10"/>
    <p:sldId id="274" r:id="rId11"/>
    <p:sldId id="275" r:id="rId12"/>
    <p:sldId id="276" r:id="rId13"/>
    <p:sldId id="277" r:id="rId14"/>
    <p:sldId id="266" r:id="rId15"/>
    <p:sldId id="270" r:id="rId16"/>
    <p:sldId id="278" r:id="rId17"/>
    <p:sldId id="283" r:id="rId18"/>
    <p:sldId id="282" r:id="rId19"/>
    <p:sldId id="284" r:id="rId20"/>
    <p:sldId id="285" r:id="rId21"/>
    <p:sldId id="286" r:id="rId22"/>
    <p:sldId id="287" r:id="rId23"/>
    <p:sldId id="296" r:id="rId24"/>
    <p:sldId id="288" r:id="rId25"/>
    <p:sldId id="298" r:id="rId26"/>
    <p:sldId id="289" r:id="rId27"/>
    <p:sldId id="290" r:id="rId28"/>
    <p:sldId id="299" r:id="rId29"/>
    <p:sldId id="294" r:id="rId30"/>
    <p:sldId id="295" r:id="rId31"/>
  </p:sldIdLst>
  <p:sldSz cx="9144000" cy="6858000" type="screen4x3"/>
  <p:notesSz cx="6735763" cy="98663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8A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44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5B692-9196-4BBE-BC70-4002384659D4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2FEE7-CA2F-4B8E-8F5C-5D70F1F4ED1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1771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BAF35-1A20-457F-9901-837678DA8FAF}" type="datetimeFigureOut">
              <a:rPr lang="sl-SI" smtClean="0"/>
              <a:pPr/>
              <a:t>15.6.2015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A8E39-E48C-4388-9E97-23347A2D9207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ra-sp.si/projekti/las_2/javni-poziv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fabijana.medvescek@rra-sp.s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tina.gerbec@rra-sp.s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000240"/>
            <a:ext cx="7772400" cy="2428892"/>
          </a:xfrm>
        </p:spPr>
        <p:txBody>
          <a:bodyPr>
            <a:normAutofit fontScale="90000"/>
          </a:bodyPr>
          <a:lstStyle/>
          <a:p>
            <a:r>
              <a:rPr lang="sl-SI" sz="3200" b="1" cap="all" dirty="0" smtClean="0"/>
              <a:t>Oblikovanje </a:t>
            </a:r>
            <a:r>
              <a:rPr lang="sl-SI" sz="3200" b="1" cap="all" dirty="0"/>
              <a:t>Lokalne akcijske skupine</a:t>
            </a:r>
            <a:br>
              <a:rPr lang="sl-SI" sz="3200" b="1" cap="all" dirty="0"/>
            </a:br>
            <a:r>
              <a:rPr lang="sl-SI" sz="3200" b="1" cap="all" dirty="0"/>
              <a:t>LAS V OBJEMU SONCA in </a:t>
            </a:r>
            <a:r>
              <a:rPr lang="sl-SI" sz="3200" b="1" cap="all" dirty="0" smtClean="0"/>
              <a:t/>
            </a:r>
            <a:br>
              <a:rPr lang="sl-SI" sz="3200" b="1" cap="all" dirty="0" smtClean="0"/>
            </a:br>
            <a:r>
              <a:rPr lang="sl-SI" sz="3200" b="1" cap="all" dirty="0" smtClean="0"/>
              <a:t>priprava </a:t>
            </a:r>
            <a:r>
              <a:rPr lang="sl-SI" sz="3200" b="1" cap="all" dirty="0"/>
              <a:t>strategije lokalnega razvoja za obdobje </a:t>
            </a:r>
            <a:r>
              <a:rPr lang="sl-SI" sz="3200" b="1" cap="all" dirty="0" smtClean="0"/>
              <a:t>2014-2020 </a:t>
            </a:r>
            <a:br>
              <a:rPr lang="sl-SI" sz="3200" b="1" cap="all" dirty="0" smtClean="0"/>
            </a:br>
            <a:endParaRPr lang="sl-SI" sz="3200" b="1" cap="all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4857760"/>
            <a:ext cx="757242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l-SI" dirty="0" smtClean="0"/>
              <a:t>Fabijana Medvešček in Tina Gerbec</a:t>
            </a:r>
          </a:p>
          <a:p>
            <a:pPr algn="ctr">
              <a:lnSpc>
                <a:spcPct val="80000"/>
              </a:lnSpc>
            </a:pPr>
            <a:r>
              <a:rPr lang="sl-SI" dirty="0" smtClean="0"/>
              <a:t>RRA </a:t>
            </a:r>
            <a:r>
              <a:rPr lang="sl-SI" cap="all" dirty="0" smtClean="0"/>
              <a:t>severne Primorske </a:t>
            </a:r>
            <a:r>
              <a:rPr lang="sl-SI" dirty="0" smtClean="0"/>
              <a:t>d.o.o. Nova Gorica</a:t>
            </a:r>
          </a:p>
          <a:p>
            <a:pPr algn="ctr">
              <a:lnSpc>
                <a:spcPct val="80000"/>
              </a:lnSpc>
            </a:pPr>
            <a:endParaRPr lang="sl-SI" sz="1600" dirty="0">
              <a:latin typeface="Myriad Pro" pitchFamily="34" charset="0"/>
            </a:endParaRPr>
          </a:p>
          <a:p>
            <a:pPr algn="ctr">
              <a:lnSpc>
                <a:spcPct val="80000"/>
              </a:lnSpc>
            </a:pPr>
            <a:endParaRPr lang="sl-SI" dirty="0" smtClean="0">
              <a:latin typeface="Myriad Pro" pitchFamily="34" charset="0"/>
            </a:endParaRPr>
          </a:p>
          <a:p>
            <a:endParaRPr lang="sl-SI" dirty="0">
              <a:latin typeface="Myriad Pro" pitchFamily="34" charset="0"/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0" y="6643710"/>
            <a:ext cx="9180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964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latin typeface="+mn-lt"/>
              </a:rPr>
              <a:t>Predstavitev izkušenj iz obdobja 2007-2013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l-SI" b="1" dirty="0"/>
              <a:t>LAS jugozahodnega dela Severne Primorske </a:t>
            </a:r>
            <a:r>
              <a:rPr lang="sl-SI" dirty="0"/>
              <a:t>je bila ustanovljena dne 25.8.2008  s podpisom </a:t>
            </a:r>
            <a:r>
              <a:rPr lang="sl-SI" b="1" dirty="0"/>
              <a:t>Pogodbe o ustanovitvi partnerstva za lokalno akcijsko skupino </a:t>
            </a:r>
            <a:r>
              <a:rPr lang="sl-SI" dirty="0"/>
              <a:t>– 17 partnerjev</a:t>
            </a:r>
          </a:p>
          <a:p>
            <a:pPr lvl="0" algn="just"/>
            <a:endParaRPr lang="sl-SI" dirty="0"/>
          </a:p>
          <a:p>
            <a:pPr lvl="0" algn="just"/>
            <a:r>
              <a:rPr lang="sl-SI" b="1" dirty="0"/>
              <a:t>Cilj</a:t>
            </a:r>
            <a:r>
              <a:rPr lang="sl-SI" dirty="0"/>
              <a:t> vzpostavitve LAS JUGOZAHODNEGA DELA SEVERNE PRIMORSKE je </a:t>
            </a:r>
            <a:r>
              <a:rPr lang="sl-SI" dirty="0" smtClean="0"/>
              <a:t>bil </a:t>
            </a:r>
            <a:r>
              <a:rPr lang="sl-SI" b="1" dirty="0" smtClean="0"/>
              <a:t>uresničevanje </a:t>
            </a:r>
            <a:r>
              <a:rPr lang="sl-SI" b="1" dirty="0"/>
              <a:t>Lokalne razvojne strategije jugozahodnega dela Severne Primorske </a:t>
            </a:r>
            <a:r>
              <a:rPr lang="sl-SI" dirty="0"/>
              <a:t>po pristopu </a:t>
            </a:r>
            <a:r>
              <a:rPr lang="sl-SI" dirty="0" err="1"/>
              <a:t>Leader</a:t>
            </a:r>
            <a:r>
              <a:rPr lang="sl-SI" dirty="0"/>
              <a:t> in s tem vplivanje na celostni in trajnostni razvoj podeželja. </a:t>
            </a:r>
            <a:r>
              <a:rPr lang="sl-SI" dirty="0" smtClean="0"/>
              <a:t>LAS </a:t>
            </a:r>
            <a:r>
              <a:rPr lang="sl-SI" dirty="0"/>
              <a:t>je </a:t>
            </a:r>
            <a:r>
              <a:rPr lang="sl-SI" dirty="0" smtClean="0"/>
              <a:t>pokrivala območje </a:t>
            </a:r>
            <a:r>
              <a:rPr lang="sl-SI" dirty="0"/>
              <a:t>Mestne občine Nova Gorica (nižinski del, brez mesta Nova Gorica), občine Brda, občine Miren-Kostanjevica, občine Renče-Vogrsko ter občine Šempeter-Vrtojba.  </a:t>
            </a:r>
          </a:p>
          <a:p>
            <a:pPr lvl="0" algn="just"/>
            <a:endParaRPr lang="sl-SI" dirty="0"/>
          </a:p>
          <a:p>
            <a:pPr lvl="0" algn="just"/>
            <a:r>
              <a:rPr lang="sl-SI" b="1" dirty="0"/>
              <a:t>Sedež LAS </a:t>
            </a:r>
            <a:r>
              <a:rPr lang="sl-SI" dirty="0"/>
              <a:t>je </a:t>
            </a:r>
            <a:r>
              <a:rPr lang="sl-SI" dirty="0" smtClean="0"/>
              <a:t>na </a:t>
            </a:r>
            <a:r>
              <a:rPr lang="sl-SI" dirty="0"/>
              <a:t>naslovu </a:t>
            </a:r>
            <a:r>
              <a:rPr lang="sl-SI" dirty="0" err="1"/>
              <a:t>upravljalca</a:t>
            </a:r>
            <a:r>
              <a:rPr lang="sl-SI" dirty="0"/>
              <a:t> LAS: </a:t>
            </a:r>
          </a:p>
          <a:p>
            <a:pPr lvl="0" algn="just"/>
            <a:r>
              <a:rPr lang="sl-SI" dirty="0"/>
              <a:t>RRA  </a:t>
            </a:r>
            <a:r>
              <a:rPr lang="sl-SI" cap="all" dirty="0"/>
              <a:t>severne Primorske </a:t>
            </a:r>
            <a:r>
              <a:rPr lang="sl-SI" dirty="0"/>
              <a:t>d.o.o. Nova Gorica, Trg Edvarda Kardelja 3, 5000 Nova Gorica.</a:t>
            </a:r>
          </a:p>
          <a:p>
            <a:pPr lvl="0"/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43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latin typeface="+mn-lt"/>
              </a:rPr>
              <a:t>Predstavitev izkušenj iz obdobja </a:t>
            </a:r>
            <a:r>
              <a:rPr lang="sl-SI" sz="2400" b="1" dirty="0" smtClean="0">
                <a:latin typeface="+mn-lt"/>
              </a:rPr>
              <a:t>2007-2013 – strategija lokalnega razvoja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3865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sl-SI" altLang="sl-SI" b="1" dirty="0" smtClean="0">
                <a:solidFill>
                  <a:srgbClr val="FF0000"/>
                </a:solidFill>
              </a:rPr>
              <a:t>Prioritetne naloge v okviru teme: „Podjetnost, konkurenčnost in zaposlitvene možnosti na podeželju“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</a:pPr>
            <a:endParaRPr lang="sl-SI" altLang="sl-SI" dirty="0"/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 smtClean="0"/>
              <a:t>Razvoj </a:t>
            </a:r>
            <a:r>
              <a:rPr lang="sl-SI" altLang="sl-SI" dirty="0"/>
              <a:t>kmetijstva in dopolnilnih dejavnosti;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/>
              <a:t>Spodbujanje podjetniških iniciativ;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/>
              <a:t>Razvoj turizma na podeželju;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/>
              <a:t>Svetovanje, usposabljanje, izobraževanje in krepitev podjetnosti na podeželju</a:t>
            </a:r>
            <a:r>
              <a:rPr lang="sl-SI" altLang="sl-SI" dirty="0" smtClean="0"/>
              <a:t>;</a:t>
            </a:r>
          </a:p>
          <a:p>
            <a:pPr algn="just">
              <a:lnSpc>
                <a:spcPct val="80000"/>
              </a:lnSpc>
            </a:pPr>
            <a:endParaRPr lang="sl-SI" altLang="sl-SI" dirty="0" smtClean="0"/>
          </a:p>
          <a:p>
            <a:pPr algn="just">
              <a:lnSpc>
                <a:spcPct val="80000"/>
              </a:lnSpc>
            </a:pPr>
            <a:r>
              <a:rPr lang="sl-SI" altLang="sl-SI" b="1" u="sng" dirty="0" smtClean="0"/>
              <a:t>Projekti: </a:t>
            </a:r>
            <a:r>
              <a:rPr lang="sl-SI" altLang="sl-SI" dirty="0" smtClean="0"/>
              <a:t>Kupujmo goriško, Praznik kostanja, Spodbujanje pridelave in trženja </a:t>
            </a:r>
            <a:r>
              <a:rPr lang="sl-SI" altLang="sl-SI" dirty="0" err="1" smtClean="0"/>
              <a:t>špargljev</a:t>
            </a:r>
            <a:r>
              <a:rPr lang="sl-SI" altLang="sl-SI" dirty="0" smtClean="0"/>
              <a:t>, Medeni krog, Goriški radič, Rebula skozi čas, Razvoj podjetništva na podeželju, Brda in vino 2009, Praznik češenj 2010, Promocijski material VTC spodnje Vipavske doline, Zaloški bajer – učilnica v naravi, Konjeniške poti, Pohodne poti  po Brdih, Info table v Šmartnem, Na </a:t>
            </a:r>
            <a:r>
              <a:rPr lang="sl-SI" altLang="sl-SI" dirty="0" err="1" smtClean="0"/>
              <a:t>podeželju.com</a:t>
            </a:r>
            <a:r>
              <a:rPr lang="sl-SI" altLang="sl-SI" dirty="0" smtClean="0"/>
              <a:t>, Turistični vodnik po Goriški, </a:t>
            </a:r>
            <a:r>
              <a:rPr lang="sl-SI" altLang="sl-SI" dirty="0" err="1" smtClean="0"/>
              <a:t>Eko</a:t>
            </a:r>
            <a:r>
              <a:rPr lang="sl-SI" altLang="sl-SI" dirty="0" smtClean="0"/>
              <a:t> mobilni turizem z električnimi skuterji, Nazaj k naravi z novimi pristopi, </a:t>
            </a:r>
            <a:r>
              <a:rPr lang="sl-SI" altLang="sl-SI" dirty="0" err="1" smtClean="0"/>
              <a:t>Grozdenje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mikro</a:t>
            </a:r>
            <a:r>
              <a:rPr lang="sl-SI" altLang="sl-SI" dirty="0" smtClean="0"/>
              <a:t> in malih podjetij in kmetijskih gospodarstev, Kraški mozaik okusov</a:t>
            </a:r>
            <a:endParaRPr lang="sl-SI" alt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916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latin typeface="+mn-lt"/>
              </a:rPr>
              <a:t>Predstavitev izkušenj iz obdobja </a:t>
            </a:r>
            <a:r>
              <a:rPr lang="sl-SI" sz="2400" b="1" dirty="0" smtClean="0">
                <a:latin typeface="+mn-lt"/>
              </a:rPr>
              <a:t>2007-2013 – strategija lokalnega razvoja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sl-SI" altLang="sl-SI" b="1" dirty="0" smtClean="0">
                <a:solidFill>
                  <a:srgbClr val="FF0000"/>
                </a:solidFill>
              </a:rPr>
              <a:t>Prioritetne naloge v okviru teme: „Varovanje okolja“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endParaRPr lang="sl-SI" altLang="sl-SI" dirty="0"/>
          </a:p>
          <a:p>
            <a:pPr>
              <a:lnSpc>
                <a:spcPct val="80000"/>
              </a:lnSpc>
            </a:pPr>
            <a:endParaRPr lang="sl-SI" altLang="sl-SI" dirty="0"/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 smtClean="0"/>
              <a:t>Razvoj naravi prijaznega kmetovanja ter ohranjanje tradicionalne kmetijske prakse, vzdrževanje genetskega potenciala;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 smtClean="0"/>
              <a:t>Ohranjanje </a:t>
            </a:r>
            <a:r>
              <a:rPr lang="sl-SI" altLang="sl-SI" dirty="0"/>
              <a:t>naravnih </a:t>
            </a:r>
            <a:r>
              <a:rPr lang="sl-SI" altLang="sl-SI" dirty="0" smtClean="0"/>
              <a:t>vrednot.</a:t>
            </a:r>
          </a:p>
          <a:p>
            <a:pPr algn="just">
              <a:lnSpc>
                <a:spcPct val="80000"/>
              </a:lnSpc>
            </a:pPr>
            <a:endParaRPr lang="sl-SI" altLang="sl-SI" dirty="0"/>
          </a:p>
          <a:p>
            <a:pPr algn="just">
              <a:lnSpc>
                <a:spcPct val="80000"/>
              </a:lnSpc>
            </a:pPr>
            <a:r>
              <a:rPr lang="sl-SI" altLang="sl-SI" b="1" u="sng" dirty="0" smtClean="0"/>
              <a:t>Projekti: </a:t>
            </a:r>
            <a:r>
              <a:rPr lang="sl-SI" altLang="sl-SI" dirty="0" smtClean="0"/>
              <a:t>Obnovitev goriškega vrtnarstva, Bogastvo starih briških sadnih sort, Naravoslovna učilnica, Jama </a:t>
            </a:r>
            <a:r>
              <a:rPr lang="sl-SI" altLang="sl-SI" dirty="0" err="1" smtClean="0"/>
              <a:t>Pečinka</a:t>
            </a:r>
            <a:r>
              <a:rPr lang="sl-SI" altLang="sl-SI" dirty="0" smtClean="0"/>
              <a:t> – ohranjanje naravne dediščine, Vrt – ogledalo mojega doma</a:t>
            </a:r>
          </a:p>
          <a:p>
            <a:pPr>
              <a:lnSpc>
                <a:spcPct val="80000"/>
              </a:lnSpc>
            </a:pPr>
            <a:endParaRPr lang="sl-SI" altLang="sl-SI" sz="2000" dirty="0">
              <a:latin typeface="Myriad Pro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74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latin typeface="+mn-lt"/>
              </a:rPr>
              <a:t>Predstavitev izkušenj iz obdobja </a:t>
            </a:r>
            <a:r>
              <a:rPr lang="sl-SI" sz="2400" b="1" dirty="0" smtClean="0">
                <a:latin typeface="+mn-lt"/>
              </a:rPr>
              <a:t>2007-2013 – strategija lokalnega razvoja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2092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sl-SI" altLang="sl-SI" b="1" dirty="0" smtClean="0">
                <a:solidFill>
                  <a:srgbClr val="FF0000"/>
                </a:solidFill>
              </a:rPr>
              <a:t>Prioritetne naloge v okviru teme: „Kakovost življenja na podeželju“</a:t>
            </a:r>
          </a:p>
          <a:p>
            <a:pPr>
              <a:lnSpc>
                <a:spcPct val="80000"/>
              </a:lnSpc>
            </a:pPr>
            <a:endParaRPr lang="sl-SI" altLang="sl-SI" dirty="0"/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 smtClean="0"/>
              <a:t>Obnova </a:t>
            </a:r>
            <a:r>
              <a:rPr lang="sl-SI" altLang="sl-SI" dirty="0"/>
              <a:t>in razvoj vasi;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/>
              <a:t>Ohranjanje kulturne dediščine ter ljudskega izročila;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sl-SI" altLang="sl-SI" dirty="0"/>
              <a:t>Spodbujanje družabnega življenja s kulturno in društveno dejavnostjo</a:t>
            </a:r>
            <a:r>
              <a:rPr lang="sl-SI" altLang="sl-SI" dirty="0" smtClean="0"/>
              <a:t>.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</a:pPr>
            <a:endParaRPr lang="sl-SI" altLang="sl-SI" dirty="0"/>
          </a:p>
          <a:p>
            <a:pPr algn="just">
              <a:lnSpc>
                <a:spcPct val="80000"/>
              </a:lnSpc>
            </a:pPr>
            <a:r>
              <a:rPr lang="sl-SI" altLang="sl-SI" b="1" u="sng" dirty="0" smtClean="0"/>
              <a:t>Projekti: </a:t>
            </a:r>
            <a:r>
              <a:rPr lang="sl-SI" altLang="sl-SI" dirty="0"/>
              <a:t>Martinovanje na Vogrskem, Opekarstvo na Goriškem, Energija okusov, </a:t>
            </a:r>
            <a:r>
              <a:rPr lang="sl-SI" altLang="sl-SI" dirty="0" err="1"/>
              <a:t>Gas</a:t>
            </a:r>
            <a:r>
              <a:rPr lang="sl-SI" altLang="sl-SI" dirty="0"/>
              <a:t> poletje </a:t>
            </a:r>
            <a:r>
              <a:rPr lang="sl-SI" altLang="sl-SI" dirty="0" smtClean="0"/>
              <a:t>2010, Piknik prostor Neblo, </a:t>
            </a:r>
            <a:r>
              <a:rPr lang="sl-SI" altLang="sl-SI" dirty="0" err="1" smtClean="0"/>
              <a:t>Vpraš</a:t>
            </a:r>
            <a:r>
              <a:rPr lang="sl-SI" altLang="sl-SI" dirty="0" smtClean="0"/>
              <a:t>‘te našo </a:t>
            </a:r>
            <a:r>
              <a:rPr lang="sl-SI" altLang="sl-SI" dirty="0" err="1" smtClean="0"/>
              <a:t>nono</a:t>
            </a:r>
            <a:r>
              <a:rPr lang="sl-SI" altLang="sl-SI" dirty="0" smtClean="0"/>
              <a:t>, Obujamo spomine-puščamo sledi, Vrtojba-vas vodnjakov.</a:t>
            </a:r>
            <a:endParaRPr lang="en-US" alt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951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 smtClean="0">
                <a:latin typeface="Myriad Pro" pitchFamily="34" charset="0"/>
              </a:rPr>
              <a:t>Oblikovanje LAS V OBJEMU SONCA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251520" y="2571744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b="1" dirty="0" smtClean="0"/>
              <a:t>Lokalno </a:t>
            </a:r>
            <a:r>
              <a:rPr lang="sl-SI" b="1" dirty="0"/>
              <a:t>partnerstvo </a:t>
            </a:r>
            <a:r>
              <a:rPr lang="sl-SI" dirty="0"/>
              <a:t>se oblikuje na območju s skupnimi lokalnimi potrebami in izzivi s skupnim ciljem uresničevanja lokalnih razvojnih potreb in doseganja zastavljenih ciljev, opredeljenih v </a:t>
            </a:r>
            <a:r>
              <a:rPr lang="sl-SI" dirty="0" smtClean="0"/>
              <a:t> </a:t>
            </a:r>
            <a:r>
              <a:rPr lang="sl-SI" b="1" dirty="0" smtClean="0"/>
              <a:t>strategiji lokalnega razvoja (SLR)</a:t>
            </a:r>
            <a:r>
              <a:rPr lang="sl-SI" dirty="0" smtClean="0"/>
              <a:t>.</a:t>
            </a:r>
          </a:p>
          <a:p>
            <a:pPr algn="just"/>
            <a:endParaRPr lang="sl-SI" dirty="0" smtClean="0"/>
          </a:p>
          <a:p>
            <a:pPr algn="just"/>
            <a:r>
              <a:rPr lang="sl-SI" b="1" dirty="0"/>
              <a:t>LAS V OBJEMU SONCA </a:t>
            </a:r>
            <a:r>
              <a:rPr lang="sl-SI" dirty="0"/>
              <a:t>se bo organiziral kot lokalno pogodbeno partnerstvo na </a:t>
            </a:r>
            <a:r>
              <a:rPr lang="sl-SI" dirty="0" smtClean="0"/>
              <a:t>območju </a:t>
            </a:r>
            <a:r>
              <a:rPr lang="sl-SI" dirty="0"/>
              <a:t>občine Brda, Mestne občine Nova Gorica (brez naselja Nova Gorica), občine Miren-Kostanjevica, občine Renče-Vogrsko in občine Šempeter-Vrtojba. Vzpostavitev lokalnega partnerstva in članstvo LAS se zagotavlja na podlagi javno objavljenega poziva, objavljenega na spletni strani RRA SP </a:t>
            </a:r>
            <a:r>
              <a:rPr lang="sl-SI" dirty="0">
                <a:hlinkClick r:id="rId3"/>
              </a:rPr>
              <a:t>http://</a:t>
            </a:r>
            <a:r>
              <a:rPr lang="sl-SI" dirty="0" smtClean="0">
                <a:hlinkClick r:id="rId3"/>
              </a:rPr>
              <a:t>www.rra-sp.si/projekti/las_2/javni-pozivi</a:t>
            </a:r>
            <a:endParaRPr lang="sl-SI" dirty="0" smtClean="0"/>
          </a:p>
          <a:p>
            <a:pPr algn="just"/>
            <a:r>
              <a:rPr lang="sl-SI" dirty="0" smtClean="0"/>
              <a:t>in </a:t>
            </a:r>
            <a:r>
              <a:rPr lang="sl-SI" dirty="0"/>
              <a:t>spletnih straneh vključenih občin.</a:t>
            </a:r>
          </a:p>
          <a:p>
            <a:endParaRPr lang="sl-SI" dirty="0"/>
          </a:p>
          <a:p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171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s-ES" sz="2400" b="1" dirty="0" err="1">
                <a:latin typeface="+mn-lt"/>
              </a:rPr>
              <a:t>Oblikovanje</a:t>
            </a:r>
            <a:r>
              <a:rPr lang="es-ES" sz="2400" b="1" dirty="0">
                <a:latin typeface="+mn-lt"/>
              </a:rPr>
              <a:t> LAS V OBJEMU SONCA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l-SI" dirty="0"/>
              <a:t>Zaradi podpisa Pogodbe o ustanovitvi partnerstva za LOKALNO AKCIJSKO SKUPINO (LAS) V OBJEMU SONCA </a:t>
            </a:r>
            <a:r>
              <a:rPr lang="sl-SI" b="1" u="sng" dirty="0" smtClean="0"/>
              <a:t>pristopne izjave zbiramo do </a:t>
            </a:r>
            <a:r>
              <a:rPr lang="sl-SI" b="1" u="sng" dirty="0"/>
              <a:t>15. 6. </a:t>
            </a:r>
            <a:r>
              <a:rPr lang="sl-SI" b="1" u="sng" dirty="0" smtClean="0"/>
              <a:t>2015</a:t>
            </a:r>
            <a:r>
              <a:rPr lang="sl-SI" dirty="0" smtClean="0"/>
              <a:t>. </a:t>
            </a:r>
          </a:p>
          <a:p>
            <a:pPr lvl="0" algn="just"/>
            <a:r>
              <a:rPr lang="sl-SI" b="1" dirty="0"/>
              <a:t>Vključitev v LAS </a:t>
            </a:r>
            <a:r>
              <a:rPr lang="sl-SI" dirty="0"/>
              <a:t>(vstop v članstvo) je </a:t>
            </a:r>
            <a:r>
              <a:rPr lang="sl-SI" b="1" dirty="0"/>
              <a:t>odprtega tipa</a:t>
            </a:r>
            <a:r>
              <a:rPr lang="sl-SI" dirty="0"/>
              <a:t>, kar pomeni, </a:t>
            </a:r>
            <a:r>
              <a:rPr lang="sl-SI" dirty="0" smtClean="0"/>
              <a:t>je možnost včlanite </a:t>
            </a:r>
            <a:r>
              <a:rPr lang="sl-SI" dirty="0"/>
              <a:t>tudi po tem </a:t>
            </a:r>
            <a:r>
              <a:rPr lang="sl-SI" dirty="0" smtClean="0"/>
              <a:t>datumu, </a:t>
            </a:r>
            <a:r>
              <a:rPr lang="sl-SI" dirty="0"/>
              <a:t>vse do konca tekočega programskega obdobja. </a:t>
            </a:r>
          </a:p>
          <a:p>
            <a:pPr lvl="0" algn="just"/>
            <a:endParaRPr lang="sl-SI" dirty="0" smtClean="0"/>
          </a:p>
          <a:p>
            <a:pPr lvl="0" algn="just"/>
            <a:r>
              <a:rPr lang="sl-SI" b="1" dirty="0" smtClean="0"/>
              <a:t>LAS </a:t>
            </a:r>
            <a:r>
              <a:rPr lang="sl-SI" b="1" dirty="0"/>
              <a:t>V OBJEMU SONCA </a:t>
            </a:r>
            <a:r>
              <a:rPr lang="sl-SI" dirty="0"/>
              <a:t>bo organiziran kot lokalno pogodbeno partnerstvo javnih in zasebnih  subjektov, s stalnim prebivališčem, sedežem ali izpostavo na območju občine Brda, mestne občine Nova Gorica (brez naselja Nova Gorica), občine Miren-Kostanjevica, občine Renče-Vogrsko in občine Šempeter-Vrtojba. </a:t>
            </a:r>
          </a:p>
          <a:p>
            <a:pPr lvl="0" algn="just"/>
            <a:r>
              <a:rPr lang="sl-SI" dirty="0"/>
              <a:t>V lokalno partnerstvo so lahko vključene tudi pravne osebe javnega prava, društva in druge pravne osebe zasebnega prava v javnem interesu, ki imajo sedež izven območja LAS, vendar delujejo na območju LAS. </a:t>
            </a:r>
            <a:endParaRPr lang="sl-SI" b="1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239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+mn-lt"/>
              </a:rPr>
              <a:t>Priprava </a:t>
            </a:r>
            <a:r>
              <a:rPr lang="pl-PL" sz="2400" b="1" dirty="0">
                <a:latin typeface="+mn-lt"/>
              </a:rPr>
              <a:t>strategije lokalnega razvoja </a:t>
            </a:r>
            <a:r>
              <a:rPr lang="pl-PL" sz="2400" b="1" dirty="0" smtClean="0">
                <a:latin typeface="+mn-lt"/>
              </a:rPr>
              <a:t> (SLR) za </a:t>
            </a:r>
            <a:r>
              <a:rPr lang="pl-PL" sz="2400" b="1" dirty="0">
                <a:latin typeface="+mn-lt"/>
              </a:rPr>
              <a:t>obdobje 2014-2020</a:t>
            </a:r>
            <a:endParaRPr lang="sl-SI" sz="2400" b="1" dirty="0">
              <a:latin typeface="+mn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Pravokotnik 2"/>
          <p:cNvSpPr/>
          <p:nvPr/>
        </p:nvSpPr>
        <p:spPr>
          <a:xfrm>
            <a:off x="394832" y="-340363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 </a:t>
            </a:r>
          </a:p>
        </p:txBody>
      </p:sp>
      <p:sp>
        <p:nvSpPr>
          <p:cNvPr id="7" name="Pravokotnik 6"/>
          <p:cNvSpPr/>
          <p:nvPr/>
        </p:nvSpPr>
        <p:spPr>
          <a:xfrm>
            <a:off x="250112" y="2420888"/>
            <a:ext cx="79215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l-SI" dirty="0"/>
              <a:t>SLR mora biti izdelana za </a:t>
            </a:r>
            <a:r>
              <a:rPr lang="sl-SI" dirty="0" smtClean="0"/>
              <a:t>območje </a:t>
            </a:r>
            <a:r>
              <a:rPr lang="sl-SI" dirty="0"/>
              <a:t>LAS</a:t>
            </a:r>
            <a:r>
              <a:rPr lang="sl-SI" dirty="0" smtClean="0"/>
              <a:t>.</a:t>
            </a:r>
          </a:p>
          <a:p>
            <a:pPr lvl="0" algn="just"/>
            <a:endParaRPr lang="sl-SI" dirty="0"/>
          </a:p>
          <a:p>
            <a:pPr lvl="0" algn="just"/>
            <a:r>
              <a:rPr lang="sl-SI" dirty="0"/>
              <a:t>V SLR mora LAS opredeliti tista tematska področja ukrepanja, ki so relevantna za posamezno lokalno območje. </a:t>
            </a:r>
          </a:p>
          <a:p>
            <a:pPr lvl="0" algn="just"/>
            <a:r>
              <a:rPr lang="sl-SI" dirty="0"/>
              <a:t>Pri tem mora izhajati iz </a:t>
            </a:r>
            <a:r>
              <a:rPr lang="sl-SI" u="sng" dirty="0"/>
              <a:t>štirih tematskih področij ukrepanja: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sl-SI" dirty="0">
                <a:ea typeface="Times New Roman"/>
                <a:cs typeface="Arial"/>
              </a:rPr>
              <a:t>ustvarjanje delovnih mest, </a:t>
            </a:r>
            <a:endParaRPr lang="sl-SI" dirty="0">
              <a:ea typeface="Times New Roman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sl-SI" dirty="0">
                <a:ea typeface="Times New Roman"/>
                <a:cs typeface="Arial"/>
              </a:rPr>
              <a:t>razvoj osnovnih storitev, </a:t>
            </a:r>
            <a:endParaRPr lang="sl-SI" dirty="0">
              <a:ea typeface="Times New Roman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sl-SI" dirty="0">
                <a:ea typeface="Times New Roman"/>
                <a:cs typeface="Arial"/>
              </a:rPr>
              <a:t>varstvo okolja in ohranjanje narave ter </a:t>
            </a:r>
            <a:endParaRPr lang="sl-SI" dirty="0">
              <a:ea typeface="Times New Roman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sl-SI" dirty="0">
                <a:ea typeface="Times New Roman"/>
                <a:cs typeface="Arial"/>
              </a:rPr>
              <a:t>večja vključenost mladih, žensk in drugih ranljivih skupin. </a:t>
            </a:r>
            <a:endParaRPr lang="sl-SI" dirty="0">
              <a:ea typeface="Times New Roman"/>
              <a:cs typeface="Times New Roman"/>
            </a:endParaRPr>
          </a:p>
          <a:p>
            <a:pPr algn="just"/>
            <a:r>
              <a:rPr lang="sl-SI" dirty="0"/>
              <a:t> </a:t>
            </a:r>
          </a:p>
          <a:p>
            <a:pPr lvl="0" algn="just"/>
            <a:r>
              <a:rPr lang="sl-SI" dirty="0"/>
              <a:t>SLR mora prispevati k uresničevanju horizontalnih ciljev Evropske unije, ki so:</a:t>
            </a:r>
          </a:p>
          <a:p>
            <a:pPr marL="285750" lvl="0" indent="-285750" algn="just">
              <a:buFontTx/>
              <a:buChar char="-"/>
            </a:pPr>
            <a:r>
              <a:rPr lang="sl-SI" dirty="0"/>
              <a:t>blaženje podnebnih sprememb in prilagajanje nanje, </a:t>
            </a:r>
            <a:r>
              <a:rPr lang="sl-SI" dirty="0" smtClean="0"/>
              <a:t>okolje </a:t>
            </a:r>
            <a:r>
              <a:rPr lang="sl-SI" dirty="0"/>
              <a:t>in </a:t>
            </a:r>
            <a:r>
              <a:rPr lang="sl-SI" dirty="0" smtClean="0"/>
              <a:t>inovacije</a:t>
            </a:r>
            <a:r>
              <a:rPr lang="sl-SI" dirty="0"/>
              <a:t>. </a:t>
            </a:r>
          </a:p>
          <a:p>
            <a:pPr algn="just"/>
            <a:r>
              <a:rPr lang="sl-SI" dirty="0"/>
              <a:t> </a:t>
            </a:r>
          </a:p>
          <a:p>
            <a:pPr lvl="0"/>
            <a:endParaRPr lang="sl-SI" dirty="0" smtClean="0"/>
          </a:p>
          <a:p>
            <a:pPr lvl="0"/>
            <a:endParaRPr lang="sl-SI" dirty="0"/>
          </a:p>
          <a:p>
            <a:r>
              <a:rPr lang="sl-SI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4848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>
                <a:latin typeface="+mn-lt"/>
              </a:rPr>
              <a:t>Priprava strategije lokalnega razvoja za obdobje 2014-2020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226600"/>
            <a:ext cx="78906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l-SI" dirty="0" smtClean="0"/>
              <a:t>SLR </a:t>
            </a:r>
            <a:r>
              <a:rPr lang="sl-SI" dirty="0"/>
              <a:t>mora biti v skladu s potrebami in cilji vseh operativnih programov, katerih skladi so vključeni v izvajanje CLLD na območju LAS</a:t>
            </a:r>
            <a:r>
              <a:rPr lang="sl-SI" dirty="0" smtClean="0"/>
              <a:t>.</a:t>
            </a:r>
            <a:endParaRPr lang="sl-SI" dirty="0"/>
          </a:p>
          <a:p>
            <a:pPr lvl="0" algn="just"/>
            <a:r>
              <a:rPr lang="sl-SI" dirty="0"/>
              <a:t>Podpora iz naslova </a:t>
            </a:r>
            <a:r>
              <a:rPr lang="sl-SI" b="1" dirty="0"/>
              <a:t>EKSRP </a:t>
            </a:r>
            <a:r>
              <a:rPr lang="sl-SI" dirty="0"/>
              <a:t>je osredotočena v šesto težišče ukrepanja iz PRP 2014–2020, ki se glasi: </a:t>
            </a:r>
            <a:r>
              <a:rPr lang="sl-SI" b="1" dirty="0"/>
              <a:t>»Zelena delovna mesta in skladen vzdržen razvoj podeželja, ki temelji na razvoju endogenih potencialov podeželja«</a:t>
            </a:r>
            <a:r>
              <a:rPr lang="sl-SI" dirty="0"/>
              <a:t>.  </a:t>
            </a:r>
          </a:p>
          <a:p>
            <a:pPr lvl="0" algn="just"/>
            <a:r>
              <a:rPr lang="sl-SI" dirty="0"/>
              <a:t>Podpora iz naslova </a:t>
            </a:r>
            <a:r>
              <a:rPr lang="sl-SI" b="1" dirty="0"/>
              <a:t>ESRR j</a:t>
            </a:r>
            <a:r>
              <a:rPr lang="sl-SI" dirty="0"/>
              <a:t>e osredotočena na peto prednostno naložbo v okviru devete prednostne osi OP EKP 2014–2020, ki se glasi </a:t>
            </a:r>
            <a:r>
              <a:rPr lang="sl-SI" b="1" dirty="0"/>
              <a:t>»Vlaganja v okviru strategij lokalnega razvoja, ki ga vodi skupnost«. </a:t>
            </a:r>
          </a:p>
          <a:p>
            <a:pPr lvl="0" algn="just"/>
            <a:endParaRPr lang="sl-SI" dirty="0" smtClean="0">
              <a:latin typeface="+mj-lt"/>
            </a:endParaRPr>
          </a:p>
          <a:p>
            <a:pPr lvl="0" algn="just"/>
            <a:r>
              <a:rPr lang="sl-SI" dirty="0" smtClean="0">
                <a:latin typeface="+mj-lt"/>
              </a:rPr>
              <a:t>Iz </a:t>
            </a:r>
            <a:r>
              <a:rPr lang="sl-SI" b="1" dirty="0" smtClean="0">
                <a:latin typeface="+mj-lt"/>
              </a:rPr>
              <a:t>analize </a:t>
            </a:r>
            <a:r>
              <a:rPr lang="sl-SI" b="1" dirty="0">
                <a:latin typeface="+mj-lt"/>
              </a:rPr>
              <a:t>razvojnih potreb in razvojnih možnosti </a:t>
            </a:r>
            <a:r>
              <a:rPr lang="sl-SI" b="1" dirty="0" smtClean="0">
                <a:latin typeface="+mj-lt"/>
              </a:rPr>
              <a:t>območja LAS ter izzivov območja </a:t>
            </a:r>
            <a:r>
              <a:rPr lang="sl-SI" dirty="0" smtClean="0">
                <a:latin typeface="+mj-lt"/>
              </a:rPr>
              <a:t>bomo zastavili </a:t>
            </a:r>
            <a:r>
              <a:rPr lang="sl-SI" b="1" dirty="0" smtClean="0">
                <a:latin typeface="+mj-lt"/>
              </a:rPr>
              <a:t>cilje</a:t>
            </a:r>
            <a:r>
              <a:rPr lang="sl-SI" dirty="0" smtClean="0">
                <a:latin typeface="+mj-lt"/>
              </a:rPr>
              <a:t>. Pri tem je velikega pomena izdelana </a:t>
            </a:r>
            <a:r>
              <a:rPr lang="sl-SI" b="1" dirty="0" smtClean="0">
                <a:latin typeface="+mj-lt"/>
              </a:rPr>
              <a:t>SWOT analiza </a:t>
            </a:r>
            <a:r>
              <a:rPr lang="sl-SI" dirty="0" smtClean="0">
                <a:latin typeface="+mj-lt"/>
              </a:rPr>
              <a:t>– analiza prednosti, slabosti, priložnosti in nevarnosti.</a:t>
            </a:r>
          </a:p>
          <a:p>
            <a:pPr lvl="0" algn="just"/>
            <a:r>
              <a:rPr lang="sl-SI" dirty="0" smtClean="0">
                <a:latin typeface="+mj-lt"/>
              </a:rPr>
              <a:t> </a:t>
            </a:r>
          </a:p>
          <a:p>
            <a:pPr lvl="0" algn="just"/>
            <a:r>
              <a:rPr lang="sl-SI" dirty="0" smtClean="0">
                <a:latin typeface="+mj-lt"/>
              </a:rPr>
              <a:t>Za doseganje </a:t>
            </a:r>
            <a:r>
              <a:rPr lang="sl-SI" dirty="0">
                <a:latin typeface="+mj-lt"/>
              </a:rPr>
              <a:t>lokalnih </a:t>
            </a:r>
            <a:r>
              <a:rPr lang="sl-SI" b="1" dirty="0">
                <a:latin typeface="+mj-lt"/>
              </a:rPr>
              <a:t>ciljev in </a:t>
            </a:r>
            <a:r>
              <a:rPr lang="sl-SI" b="1" dirty="0" smtClean="0">
                <a:latin typeface="+mj-lt"/>
              </a:rPr>
              <a:t>potreb pa bomo načrtovali ukrepe in aktivnosti ter planirali operacije (projekte). </a:t>
            </a:r>
            <a:endParaRPr lang="sl-SI" b="1" dirty="0">
              <a:latin typeface="+mj-lt"/>
            </a:endParaRPr>
          </a:p>
          <a:p>
            <a:pPr lvl="0"/>
            <a:r>
              <a:rPr lang="sl-SI" dirty="0">
                <a:latin typeface="+mj-lt"/>
              </a:rPr>
              <a:t> </a:t>
            </a:r>
          </a:p>
          <a:p>
            <a:pPr lvl="0"/>
            <a:endParaRPr lang="sl-SI" dirty="0"/>
          </a:p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>
                <a:latin typeface="+mn-lt"/>
              </a:rPr>
              <a:t>Priprava strategije lokalnega razvoja za obdobje </a:t>
            </a:r>
            <a:r>
              <a:rPr lang="pl-PL" sz="2400" b="1" dirty="0" smtClean="0">
                <a:latin typeface="+mn-lt"/>
              </a:rPr>
              <a:t>2014-2020 – obvezna poglavja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l-SI" dirty="0" smtClean="0"/>
              <a:t>1. opredelitev </a:t>
            </a:r>
            <a:r>
              <a:rPr lang="sl-SI" dirty="0"/>
              <a:t>območja in prebivalstva, zajetega v SLR</a:t>
            </a:r>
            <a:r>
              <a:rPr lang="sl-SI" dirty="0" smtClean="0"/>
              <a:t>;</a:t>
            </a:r>
          </a:p>
          <a:p>
            <a:pPr lvl="0" algn="just"/>
            <a:endParaRPr lang="sl-SI" dirty="0"/>
          </a:p>
          <a:p>
            <a:pPr lvl="0" algn="just"/>
            <a:r>
              <a:rPr lang="sl-SI" b="1" dirty="0" smtClean="0"/>
              <a:t>2. analiza </a:t>
            </a:r>
            <a:r>
              <a:rPr lang="sl-SI" b="1" dirty="0"/>
              <a:t>razvojnih potreb in možnosti območja LAS, vključno z analizo prednosti, slabosti, priložnosti in nevarnosti (v nadaljnjem besedilu: SWOT-analiza</a:t>
            </a:r>
            <a:r>
              <a:rPr lang="sl-SI" b="1" dirty="0" smtClean="0"/>
              <a:t>);</a:t>
            </a:r>
          </a:p>
          <a:p>
            <a:pPr lvl="0" algn="just"/>
            <a:endParaRPr lang="sl-SI" b="1" dirty="0"/>
          </a:p>
          <a:p>
            <a:pPr lvl="0" algn="just"/>
            <a:r>
              <a:rPr lang="sl-SI" dirty="0" smtClean="0"/>
              <a:t>3. podroben </a:t>
            </a:r>
            <a:r>
              <a:rPr lang="sl-SI" dirty="0"/>
              <a:t>opis </a:t>
            </a:r>
            <a:r>
              <a:rPr lang="sl-SI" b="1" dirty="0"/>
              <a:t>tematskih področij </a:t>
            </a:r>
            <a:r>
              <a:rPr lang="sl-SI" b="1" dirty="0" smtClean="0"/>
              <a:t>ukrepanja</a:t>
            </a:r>
            <a:r>
              <a:rPr lang="sl-SI" dirty="0" smtClean="0"/>
              <a:t>;</a:t>
            </a:r>
          </a:p>
          <a:p>
            <a:pPr lvl="0" algn="just"/>
            <a:endParaRPr lang="sl-SI" dirty="0"/>
          </a:p>
          <a:p>
            <a:pPr lvl="0" algn="just"/>
            <a:r>
              <a:rPr lang="sl-SI" dirty="0" smtClean="0"/>
              <a:t>4. opis </a:t>
            </a:r>
            <a:r>
              <a:rPr lang="sl-SI" dirty="0"/>
              <a:t>in način doseganja ter zasledovanja </a:t>
            </a:r>
            <a:r>
              <a:rPr lang="sl-SI" b="1" dirty="0"/>
              <a:t>horizontalnih ciljev Evropske </a:t>
            </a:r>
            <a:r>
              <a:rPr lang="sl-SI" b="1" dirty="0" smtClean="0"/>
              <a:t>unije;</a:t>
            </a:r>
          </a:p>
          <a:p>
            <a:pPr lvl="0" algn="just"/>
            <a:endParaRPr lang="sl-SI" dirty="0"/>
          </a:p>
          <a:p>
            <a:pPr lvl="0" algn="just"/>
            <a:r>
              <a:rPr lang="sl-SI" dirty="0" smtClean="0"/>
              <a:t>5. </a:t>
            </a:r>
            <a:r>
              <a:rPr lang="sl-SI" b="1" dirty="0" smtClean="0"/>
              <a:t>opis </a:t>
            </a:r>
            <a:r>
              <a:rPr lang="sl-SI" b="1" dirty="0"/>
              <a:t>SLR in njenih ciljev </a:t>
            </a:r>
            <a:r>
              <a:rPr lang="sl-SI" dirty="0"/>
              <a:t>vključno z določitvijo </a:t>
            </a:r>
            <a:r>
              <a:rPr lang="sl-SI" b="1" dirty="0"/>
              <a:t>mejnikov in ciljnih vrednosti kazalnikov</a:t>
            </a:r>
            <a:r>
              <a:rPr lang="sl-SI" dirty="0" smtClean="0"/>
              <a:t>, </a:t>
            </a:r>
            <a:r>
              <a:rPr lang="sl-SI" dirty="0"/>
              <a:t>opis celovitega in inovativnega značaja SLR in hierarhije ciljev, vključno z jasnimi in merljivimi cilji učinkov ali </a:t>
            </a:r>
            <a:r>
              <a:rPr lang="sl-SI" dirty="0" smtClean="0"/>
              <a:t>rezultatov;</a:t>
            </a:r>
          </a:p>
          <a:p>
            <a:pPr lvl="0" algn="just"/>
            <a:endParaRPr lang="sl-SI" dirty="0" smtClean="0"/>
          </a:p>
          <a:p>
            <a:pPr lvl="0" algn="just"/>
            <a:r>
              <a:rPr lang="sl-SI" dirty="0"/>
              <a:t>6</a:t>
            </a:r>
            <a:r>
              <a:rPr lang="sl-SI" dirty="0" smtClean="0"/>
              <a:t>. opis </a:t>
            </a:r>
            <a:r>
              <a:rPr lang="sl-SI" dirty="0"/>
              <a:t>postopka vključitve skupnosti v pripravo SLR;</a:t>
            </a:r>
          </a:p>
          <a:p>
            <a:pPr lvl="0"/>
            <a:endParaRPr lang="sl-SI" dirty="0" smtClean="0"/>
          </a:p>
          <a:p>
            <a:pPr lvl="0"/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71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>
                <a:latin typeface="+mn-lt"/>
              </a:rPr>
              <a:t>Priprava strategije lokalnega razvoja za obdobje </a:t>
            </a:r>
            <a:r>
              <a:rPr lang="pl-PL" sz="2400" b="1" dirty="0" smtClean="0">
                <a:latin typeface="+mn-lt"/>
              </a:rPr>
              <a:t>2014-2020 – obvezna poglavja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 smtClean="0"/>
          </a:p>
          <a:p>
            <a:pPr lvl="0" algn="just"/>
            <a:r>
              <a:rPr lang="sl-SI" dirty="0"/>
              <a:t>7. akcijski načrt, iz katerega izhaja </a:t>
            </a:r>
            <a:r>
              <a:rPr lang="sl-SI" b="1" dirty="0"/>
              <a:t>opis prenosa ciljev v ukrepe, odgovornost za izvajanje ukrepov, vključno s časovno opredelitvijo letnih aktivnosti</a:t>
            </a:r>
            <a:r>
              <a:rPr lang="sl-SI" dirty="0" smtClean="0"/>
              <a:t>;</a:t>
            </a:r>
          </a:p>
          <a:p>
            <a:pPr lvl="0" algn="just"/>
            <a:endParaRPr lang="sl-SI" dirty="0"/>
          </a:p>
          <a:p>
            <a:pPr lvl="0" algn="just"/>
            <a:r>
              <a:rPr lang="sl-SI" dirty="0" smtClean="0"/>
              <a:t>8. </a:t>
            </a:r>
            <a:r>
              <a:rPr lang="sl-SI" b="1" dirty="0" smtClean="0"/>
              <a:t>opis </a:t>
            </a:r>
            <a:r>
              <a:rPr lang="sl-SI" b="1" dirty="0"/>
              <a:t>sistema spremljanja in vrednotenja </a:t>
            </a:r>
            <a:r>
              <a:rPr lang="sl-SI" b="1" dirty="0" smtClean="0"/>
              <a:t>SLR</a:t>
            </a:r>
            <a:r>
              <a:rPr lang="sl-SI" dirty="0" smtClean="0"/>
              <a:t>;</a:t>
            </a:r>
          </a:p>
          <a:p>
            <a:pPr lvl="0" algn="just"/>
            <a:endParaRPr lang="sl-SI" dirty="0"/>
          </a:p>
          <a:p>
            <a:pPr lvl="0" algn="just"/>
            <a:r>
              <a:rPr lang="sl-SI" dirty="0" smtClean="0"/>
              <a:t>9. </a:t>
            </a:r>
            <a:r>
              <a:rPr lang="sl-SI" b="1" dirty="0" smtClean="0"/>
              <a:t>finančni </a:t>
            </a:r>
            <a:r>
              <a:rPr lang="sl-SI" b="1" dirty="0"/>
              <a:t>načrt</a:t>
            </a:r>
            <a:r>
              <a:rPr lang="sl-SI" dirty="0"/>
              <a:t>, vključno s finančno razdelitvijo po zadevnih </a:t>
            </a:r>
            <a:r>
              <a:rPr lang="sl-SI" dirty="0" smtClean="0"/>
              <a:t>skladih.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22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4608512"/>
          </a:xfrm>
        </p:spPr>
        <p:txBody>
          <a:bodyPr>
            <a:noAutofit/>
          </a:bodyPr>
          <a:lstStyle/>
          <a:p>
            <a:pPr algn="l"/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Termini in lokacije izvedbe delavnice:</a:t>
            </a:r>
            <a:br>
              <a:rPr lang="sl-SI" sz="1800" b="1" dirty="0" smtClean="0">
                <a:solidFill>
                  <a:srgbClr val="0A0A0A"/>
                </a:solidFill>
                <a:latin typeface="+mn-lt"/>
              </a:rPr>
            </a:b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/>
            </a:r>
            <a:br>
              <a:rPr lang="sl-SI" sz="1800" b="1" dirty="0" smtClean="0">
                <a:solidFill>
                  <a:srgbClr val="0A0A0A"/>
                </a:solidFill>
                <a:latin typeface="+mn-lt"/>
              </a:rPr>
            </a:br>
            <a:r>
              <a:rPr lang="pl-PL" sz="1800" dirty="0" smtClean="0">
                <a:solidFill>
                  <a:srgbClr val="0A0A0A"/>
                </a:solidFill>
                <a:latin typeface="+mn-lt"/>
              </a:rPr>
              <a:t>• </a:t>
            </a:r>
            <a:r>
              <a:rPr lang="pl-PL" sz="1800" b="1" dirty="0">
                <a:solidFill>
                  <a:srgbClr val="0A0A0A"/>
                </a:solidFill>
                <a:latin typeface="+mn-lt"/>
              </a:rPr>
              <a:t>v sredo, 10. junija 2015, ob 17.00 uri</a:t>
            </a:r>
            <a:r>
              <a:rPr lang="pl-PL" sz="1800" dirty="0">
                <a:solidFill>
                  <a:srgbClr val="0A0A0A"/>
                </a:solidFill>
                <a:latin typeface="+mn-lt"/>
              </a:rPr>
              <a:t> </a:t>
            </a:r>
            <a:r>
              <a:rPr lang="pl-PL" sz="1800" dirty="0" smtClean="0">
                <a:solidFill>
                  <a:srgbClr val="0A0A0A"/>
                </a:solidFill>
                <a:latin typeface="+mn-lt"/>
              </a:rPr>
              <a:t>v </a:t>
            </a:r>
            <a:r>
              <a:rPr lang="pl-PL" sz="1800" dirty="0">
                <a:solidFill>
                  <a:srgbClr val="0A0A0A"/>
                </a:solidFill>
                <a:latin typeface="+mn-lt"/>
              </a:rPr>
              <a:t>sejni sobi na </a:t>
            </a:r>
            <a:r>
              <a:rPr lang="pl-PL" sz="1800" b="1" dirty="0" smtClean="0">
                <a:solidFill>
                  <a:srgbClr val="0A0A0A"/>
                </a:solidFill>
                <a:latin typeface="+mn-lt"/>
              </a:rPr>
              <a:t>Občini </a:t>
            </a:r>
            <a:r>
              <a:rPr lang="pl-PL" sz="1800" b="1" dirty="0">
                <a:solidFill>
                  <a:srgbClr val="0A0A0A"/>
                </a:solidFill>
                <a:latin typeface="+mn-lt"/>
              </a:rPr>
              <a:t>Brda</a:t>
            </a:r>
            <a:r>
              <a:rPr lang="pl-PL" sz="1800" dirty="0">
                <a:solidFill>
                  <a:srgbClr val="0A0A0A"/>
                </a:solidFill>
                <a:latin typeface="+mn-lt"/>
              </a:rPr>
              <a:t>, </a:t>
            </a:r>
            <a:r>
              <a:rPr lang="pl-PL" sz="1800" dirty="0" smtClean="0">
                <a:solidFill>
                  <a:srgbClr val="0A0A0A"/>
                </a:solidFill>
                <a:latin typeface="+mn-lt"/>
              </a:rPr>
              <a:t/>
            </a:r>
            <a:br>
              <a:rPr lang="pl-PL" sz="1800" dirty="0" smtClean="0">
                <a:solidFill>
                  <a:srgbClr val="0A0A0A"/>
                </a:solidFill>
                <a:latin typeface="+mn-lt"/>
              </a:rPr>
            </a:br>
            <a:r>
              <a:rPr lang="pl-PL" sz="1800" dirty="0" smtClean="0">
                <a:solidFill>
                  <a:srgbClr val="0A0A0A"/>
                </a:solidFill>
                <a:latin typeface="+mn-lt"/>
              </a:rPr>
              <a:t>Trg </a:t>
            </a:r>
            <a:r>
              <a:rPr lang="pl-PL" sz="1800" dirty="0">
                <a:solidFill>
                  <a:srgbClr val="0A0A0A"/>
                </a:solidFill>
                <a:latin typeface="+mn-lt"/>
              </a:rPr>
              <a:t>25</a:t>
            </a:r>
            <a:r>
              <a:rPr lang="pl-PL" sz="1800" dirty="0">
                <a:solidFill>
                  <a:srgbClr val="222424"/>
                </a:solidFill>
                <a:latin typeface="+mn-lt"/>
              </a:rPr>
              <a:t>. </a:t>
            </a:r>
            <a:r>
              <a:rPr lang="pl-PL" sz="1800" dirty="0" smtClean="0">
                <a:solidFill>
                  <a:srgbClr val="0A0A0A"/>
                </a:solidFill>
                <a:latin typeface="+mn-lt"/>
              </a:rPr>
              <a:t>maja </a:t>
            </a:r>
            <a:r>
              <a:rPr lang="pl-PL" sz="1800" dirty="0">
                <a:solidFill>
                  <a:srgbClr val="0A0A0A"/>
                </a:solidFill>
                <a:latin typeface="+mn-lt"/>
              </a:rPr>
              <a:t>2, </a:t>
            </a:r>
            <a:r>
              <a:rPr lang="pl-PL" sz="1800" dirty="0" smtClean="0">
                <a:solidFill>
                  <a:srgbClr val="0A0A0A"/>
                </a:solidFill>
                <a:latin typeface="+mn-lt"/>
              </a:rPr>
              <a:t>5212 </a:t>
            </a:r>
            <a:r>
              <a:rPr lang="sl-SI" sz="1800" dirty="0" smtClean="0">
                <a:solidFill>
                  <a:srgbClr val="0A0A0A"/>
                </a:solidFill>
                <a:latin typeface="+mn-lt"/>
              </a:rPr>
              <a:t>Dobrovo</a:t>
            </a:r>
            <a:r>
              <a:rPr lang="sl-SI" sz="1800" dirty="0" smtClean="0">
                <a:solidFill>
                  <a:srgbClr val="222424"/>
                </a:solidFill>
                <a:latin typeface="+mn-lt"/>
              </a:rPr>
              <a:t>;</a:t>
            </a:r>
            <a:r>
              <a:rPr lang="sl-SI" sz="1800" dirty="0">
                <a:solidFill>
                  <a:srgbClr val="222424"/>
                </a:solidFill>
                <a:latin typeface="+mn-lt"/>
              </a:rPr>
              <a:t/>
            </a:r>
            <a:br>
              <a:rPr lang="sl-SI" sz="1800" dirty="0">
                <a:solidFill>
                  <a:srgbClr val="222424"/>
                </a:solidFill>
                <a:latin typeface="+mn-lt"/>
              </a:rPr>
            </a:br>
            <a:r>
              <a:rPr lang="sl-SI" sz="1800" dirty="0">
                <a:solidFill>
                  <a:srgbClr val="0A0A0A"/>
                </a:solidFill>
                <a:latin typeface="+mn-lt"/>
              </a:rPr>
              <a:t>• 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v </a:t>
            </a: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četrtek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, 11. junija 2015, ob 17.00 uri 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>v Zeleni dvorani na 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Mestni </a:t>
            </a: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občini 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Nova </a:t>
            </a: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Gorica</a:t>
            </a:r>
            <a:r>
              <a:rPr lang="sl-SI" sz="1800" dirty="0" smtClean="0">
                <a:solidFill>
                  <a:srgbClr val="222424"/>
                </a:solidFill>
                <a:latin typeface="+mn-lt"/>
              </a:rPr>
              <a:t>, </a:t>
            </a:r>
            <a:r>
              <a:rPr lang="nn-NO" sz="1800" dirty="0" smtClean="0">
                <a:solidFill>
                  <a:srgbClr val="0A0A0A"/>
                </a:solidFill>
                <a:latin typeface="+mn-lt"/>
              </a:rPr>
              <a:t>Trg </a:t>
            </a:r>
            <a:r>
              <a:rPr lang="nn-NO" sz="1800" dirty="0">
                <a:solidFill>
                  <a:srgbClr val="0A0A0A"/>
                </a:solidFill>
                <a:latin typeface="+mn-lt"/>
              </a:rPr>
              <a:t>Edvarda Kardelja 1, 5000 Nova Gorica</a:t>
            </a:r>
            <a:r>
              <a:rPr lang="nn-NO" sz="1800" dirty="0" smtClean="0">
                <a:solidFill>
                  <a:srgbClr val="0A0A0A"/>
                </a:solidFill>
                <a:latin typeface="+mn-lt"/>
              </a:rPr>
              <a:t>;</a:t>
            </a:r>
            <a:r>
              <a:rPr lang="nn-NO" sz="1800" dirty="0">
                <a:solidFill>
                  <a:srgbClr val="0A0A0A"/>
                </a:solidFill>
                <a:latin typeface="+mn-lt"/>
              </a:rPr>
              <a:t/>
            </a:r>
            <a:br>
              <a:rPr lang="nn-NO" sz="1800" dirty="0">
                <a:solidFill>
                  <a:srgbClr val="0A0A0A"/>
                </a:solidFill>
                <a:latin typeface="+mn-lt"/>
              </a:rPr>
            </a:br>
            <a:r>
              <a:rPr lang="sl-SI" sz="1800" dirty="0">
                <a:solidFill>
                  <a:srgbClr val="0A0A0A"/>
                </a:solidFill>
                <a:latin typeface="+mn-lt"/>
              </a:rPr>
              <a:t>• 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v ponedeljek, 15. junija 2015, ob 17.00 uri 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>v sejni dvorani na </a:t>
            </a: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Občini Renče-Vogrsko</a:t>
            </a:r>
            <a:r>
              <a:rPr lang="sl-SI" sz="1800" dirty="0" smtClean="0">
                <a:solidFill>
                  <a:srgbClr val="0A0A0A"/>
                </a:solidFill>
                <a:latin typeface="+mn-lt"/>
              </a:rPr>
              <a:t>, Bukovica 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>43, 5293 </a:t>
            </a:r>
            <a:r>
              <a:rPr lang="sl-SI" sz="1800" dirty="0" smtClean="0">
                <a:solidFill>
                  <a:srgbClr val="0A0A0A"/>
                </a:solidFill>
                <a:latin typeface="+mn-lt"/>
              </a:rPr>
              <a:t>Volčja 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>Draga</a:t>
            </a:r>
            <a:r>
              <a:rPr lang="sl-SI" sz="1800" dirty="0" smtClean="0">
                <a:solidFill>
                  <a:srgbClr val="0A0A0A"/>
                </a:solidFill>
                <a:latin typeface="+mn-lt"/>
              </a:rPr>
              <a:t>;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/>
            </a:r>
            <a:br>
              <a:rPr lang="sl-SI" sz="1800" dirty="0">
                <a:solidFill>
                  <a:srgbClr val="0A0A0A"/>
                </a:solidFill>
                <a:latin typeface="+mn-lt"/>
              </a:rPr>
            </a:br>
            <a:r>
              <a:rPr lang="sl-SI" sz="1800" dirty="0">
                <a:solidFill>
                  <a:srgbClr val="0A0A0A"/>
                </a:solidFill>
                <a:latin typeface="+mn-lt"/>
              </a:rPr>
              <a:t>• </a:t>
            </a: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v 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torek 16. junija 2015, ob 17.00 uri 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>v prostorih 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TIC Temnica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>, Temnica 10, 5296 Kostanjevica na Krasu</a:t>
            </a:r>
            <a:r>
              <a:rPr lang="sl-SI" sz="1800" dirty="0">
                <a:solidFill>
                  <a:srgbClr val="3A3E41"/>
                </a:solidFill>
                <a:latin typeface="+mn-lt"/>
              </a:rPr>
              <a:t>;</a:t>
            </a:r>
            <a:br>
              <a:rPr lang="sl-SI" sz="1800" dirty="0">
                <a:solidFill>
                  <a:srgbClr val="3A3E41"/>
                </a:solidFill>
                <a:latin typeface="+mn-lt"/>
              </a:rPr>
            </a:br>
            <a:r>
              <a:rPr lang="sl-SI" sz="1800" dirty="0" smtClean="0">
                <a:solidFill>
                  <a:srgbClr val="0A0A0A"/>
                </a:solidFill>
                <a:latin typeface="+mn-lt"/>
              </a:rPr>
              <a:t>• </a:t>
            </a: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v sredo 17. </a:t>
            </a:r>
            <a:r>
              <a:rPr lang="sl-SI" sz="1800" b="1" dirty="0">
                <a:solidFill>
                  <a:srgbClr val="0A0A0A"/>
                </a:solidFill>
                <a:latin typeface="+mn-lt"/>
              </a:rPr>
              <a:t>junija 2015, ob 17.00 uri </a:t>
            </a:r>
            <a:r>
              <a:rPr lang="sl-SI" sz="1800" dirty="0">
                <a:solidFill>
                  <a:srgbClr val="0A0A0A"/>
                </a:solidFill>
                <a:latin typeface="+mn-lt"/>
              </a:rPr>
              <a:t>v </a:t>
            </a:r>
            <a:r>
              <a:rPr lang="sl-SI" sz="1800" dirty="0" smtClean="0">
                <a:solidFill>
                  <a:srgbClr val="0A0A0A"/>
                </a:solidFill>
                <a:latin typeface="+mn-lt"/>
              </a:rPr>
              <a:t>prostorih Zeliščnega centra, </a:t>
            </a:r>
            <a:r>
              <a:rPr lang="sl-SI" sz="1800" b="1" dirty="0" smtClean="0">
                <a:solidFill>
                  <a:srgbClr val="0A0A0A"/>
                </a:solidFill>
                <a:latin typeface="+mn-lt"/>
              </a:rPr>
              <a:t>Grgarske Ravne</a:t>
            </a:r>
            <a:r>
              <a:rPr lang="sl-SI" sz="1800" dirty="0" smtClean="0">
                <a:solidFill>
                  <a:srgbClr val="0A0A0A"/>
                </a:solidFill>
                <a:latin typeface="+mn-lt"/>
              </a:rPr>
              <a:t> 30, 5251 Grgarske Ravne.</a:t>
            </a:r>
            <a:r>
              <a:rPr lang="sl-SI" sz="1800" dirty="0" smtClean="0">
                <a:solidFill>
                  <a:srgbClr val="3A3E41"/>
                </a:solidFill>
                <a:latin typeface="Arial"/>
              </a:rPr>
              <a:t/>
            </a:r>
            <a:br>
              <a:rPr lang="sl-SI" sz="1800" dirty="0" smtClean="0">
                <a:solidFill>
                  <a:srgbClr val="3A3E41"/>
                </a:solidFill>
                <a:latin typeface="Arial"/>
              </a:rPr>
            </a:br>
            <a:endParaRPr lang="sl-SI" sz="1800" b="1" cap="all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683568" y="5661248"/>
            <a:ext cx="7572428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endParaRPr lang="sl-SI" dirty="0" smtClean="0">
              <a:latin typeface="Myriad Pro" pitchFamily="34" charset="0"/>
            </a:endParaRPr>
          </a:p>
          <a:p>
            <a:endParaRPr lang="sl-SI" dirty="0">
              <a:latin typeface="Myriad Pro" pitchFamily="34" charset="0"/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0" y="6643710"/>
            <a:ext cx="9180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Myriad Pro" pitchFamily="34" charset="0"/>
              </a:rPr>
              <a:t>SWOT analiza – </a:t>
            </a:r>
            <a:r>
              <a:rPr lang="pl-PL" sz="1600" b="1" dirty="0" smtClean="0">
                <a:latin typeface="+mn-lt"/>
              </a:rPr>
              <a:t>PREDNOSTI, SLABOSTI, PRILOŽNOSTI IN NEVARNOSTI  </a:t>
            </a:r>
            <a:endParaRPr lang="sl-SI" sz="16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l-SI" dirty="0" smtClean="0">
                <a:latin typeface="+mj-lt"/>
              </a:rPr>
              <a:t>Ena izmed ključnih aktivnosti pri pripravi </a:t>
            </a:r>
            <a:r>
              <a:rPr lang="sl-SI" b="1" dirty="0" smtClean="0">
                <a:latin typeface="+mj-lt"/>
              </a:rPr>
              <a:t>STRATEGIJE LOKALNEGA RAZVOJA </a:t>
            </a:r>
            <a:r>
              <a:rPr lang="sl-SI" dirty="0" smtClean="0">
                <a:latin typeface="+mj-lt"/>
              </a:rPr>
              <a:t>je priprava </a:t>
            </a:r>
            <a:r>
              <a:rPr lang="sl-SI" b="1" dirty="0" smtClean="0">
                <a:latin typeface="+mj-lt"/>
              </a:rPr>
              <a:t>SWOT analize </a:t>
            </a:r>
            <a:r>
              <a:rPr lang="sl-SI" dirty="0" smtClean="0">
                <a:latin typeface="+mj-lt"/>
              </a:rPr>
              <a:t>oziroma analize </a:t>
            </a:r>
            <a:r>
              <a:rPr lang="sl-SI" b="1" dirty="0" smtClean="0">
                <a:latin typeface="+mj-lt"/>
              </a:rPr>
              <a:t>PREDNOSTI</a:t>
            </a:r>
            <a:r>
              <a:rPr lang="sl-SI" dirty="0" smtClean="0">
                <a:latin typeface="+mj-lt"/>
              </a:rPr>
              <a:t>, </a:t>
            </a:r>
            <a:r>
              <a:rPr lang="sl-SI" b="1" dirty="0" smtClean="0">
                <a:latin typeface="+mj-lt"/>
              </a:rPr>
              <a:t>SLABOSTI</a:t>
            </a:r>
            <a:r>
              <a:rPr lang="sl-SI" dirty="0" smtClean="0">
                <a:latin typeface="+mj-lt"/>
              </a:rPr>
              <a:t>, </a:t>
            </a:r>
            <a:r>
              <a:rPr lang="sl-SI" b="1" dirty="0" smtClean="0">
                <a:latin typeface="+mj-lt"/>
              </a:rPr>
              <a:t>PRILOŽNOSTI</a:t>
            </a:r>
            <a:r>
              <a:rPr lang="sl-SI" dirty="0" smtClean="0">
                <a:latin typeface="+mj-lt"/>
              </a:rPr>
              <a:t> in </a:t>
            </a:r>
            <a:r>
              <a:rPr lang="sl-SI" b="1" dirty="0" smtClean="0">
                <a:latin typeface="+mj-lt"/>
              </a:rPr>
              <a:t>NEVARNOSTI</a:t>
            </a:r>
            <a:r>
              <a:rPr lang="sl-SI" dirty="0" smtClean="0">
                <a:latin typeface="+mj-lt"/>
              </a:rPr>
              <a:t>. </a:t>
            </a:r>
          </a:p>
          <a:p>
            <a:pPr lvl="0" algn="just"/>
            <a:endParaRPr lang="sl-SI" dirty="0" smtClean="0">
              <a:latin typeface="+mj-lt"/>
            </a:endParaRPr>
          </a:p>
          <a:p>
            <a:pPr lvl="0" algn="just"/>
            <a:r>
              <a:rPr lang="sl-SI" b="1" dirty="0" smtClean="0">
                <a:latin typeface="+mj-lt"/>
              </a:rPr>
              <a:t>SWOT analiza </a:t>
            </a:r>
            <a:r>
              <a:rPr lang="sl-SI" dirty="0" smtClean="0">
                <a:latin typeface="+mj-lt"/>
              </a:rPr>
              <a:t>je največkrat uporabljeno orodje za opredelitev </a:t>
            </a:r>
            <a:r>
              <a:rPr lang="sl-SI" u="sng" dirty="0" smtClean="0">
                <a:latin typeface="+mj-lt"/>
              </a:rPr>
              <a:t>potreb</a:t>
            </a:r>
            <a:r>
              <a:rPr lang="sl-SI" dirty="0" smtClean="0">
                <a:latin typeface="+mj-lt"/>
              </a:rPr>
              <a:t>. Dejstva, ki jih bomo pridobili na podlagi te analize nam bodo služila za določitev </a:t>
            </a:r>
            <a:r>
              <a:rPr lang="sl-SI" b="1" dirty="0" smtClean="0">
                <a:latin typeface="+mj-lt"/>
              </a:rPr>
              <a:t>CILJEV</a:t>
            </a:r>
            <a:r>
              <a:rPr lang="sl-SI" dirty="0" smtClean="0">
                <a:latin typeface="+mj-lt"/>
              </a:rPr>
              <a:t> in področij </a:t>
            </a:r>
            <a:r>
              <a:rPr lang="sl-SI" b="1" dirty="0" smtClean="0">
                <a:latin typeface="+mj-lt"/>
              </a:rPr>
              <a:t>UKREPANJA</a:t>
            </a:r>
            <a:r>
              <a:rPr lang="sl-SI" dirty="0" smtClean="0">
                <a:latin typeface="+mj-lt"/>
              </a:rPr>
              <a:t>, ki jih bomo opredelili v strategiji. </a:t>
            </a:r>
            <a:r>
              <a:rPr lang="sl-SI" dirty="0">
                <a:latin typeface="+mj-lt"/>
              </a:rPr>
              <a:t> </a:t>
            </a:r>
            <a:endParaRPr lang="sl-SI" dirty="0" smtClean="0">
              <a:latin typeface="+mj-lt"/>
            </a:endParaRPr>
          </a:p>
          <a:p>
            <a:pPr lvl="0" algn="just"/>
            <a:endParaRPr lang="sl-SI" dirty="0" smtClean="0">
              <a:latin typeface="+mj-lt"/>
            </a:endParaRPr>
          </a:p>
          <a:p>
            <a:pPr lvl="0" algn="just"/>
            <a:r>
              <a:rPr lang="sl-SI" dirty="0" smtClean="0">
                <a:latin typeface="+mj-lt"/>
              </a:rPr>
              <a:t>Pri pripravi SWOT analize območja LAS morajo biti </a:t>
            </a:r>
            <a:r>
              <a:rPr lang="sl-SI" b="1" dirty="0" smtClean="0">
                <a:latin typeface="+mj-lt"/>
              </a:rPr>
              <a:t>vključeni lokalni akterji</a:t>
            </a:r>
            <a:r>
              <a:rPr lang="sl-SI" dirty="0" smtClean="0">
                <a:latin typeface="+mj-lt"/>
              </a:rPr>
              <a:t>. </a:t>
            </a:r>
            <a:endParaRPr lang="sl-SI" dirty="0">
              <a:latin typeface="+mj-lt"/>
            </a:endParaRPr>
          </a:p>
          <a:p>
            <a:pPr lvl="0"/>
            <a:endParaRPr lang="sl-SI" dirty="0"/>
          </a:p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Myriad Pro" pitchFamily="34" charset="0"/>
              </a:rPr>
              <a:t>SWOT analiza 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619672" y="3068960"/>
          <a:ext cx="6096000" cy="2377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NOTRANJI</a:t>
                      </a:r>
                      <a:r>
                        <a:rPr lang="sl-SI" baseline="0" dirty="0" smtClean="0"/>
                        <a:t> DEJAVNIKI – na te dejavnike lahko vplivamo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smtClean="0"/>
                        <a:t>PREDNOSTI</a:t>
                      </a:r>
                      <a:r>
                        <a:rPr lang="sl-SI" baseline="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smtClean="0"/>
                        <a:t>SLABOSTI 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/>
                        <a:t>ZUNANJI</a:t>
                      </a:r>
                      <a:r>
                        <a:rPr lang="sl-SI" b="1" baseline="0" dirty="0" smtClean="0"/>
                        <a:t> DEJAVNIKI – na te dejavnike nimamo vpliva 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b="1" dirty="0" smtClean="0"/>
                    </a:p>
                    <a:p>
                      <a:pPr algn="ctr"/>
                      <a:r>
                        <a:rPr lang="sl-SI" b="1" dirty="0" smtClean="0"/>
                        <a:t>PRILOŽNOSTI 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b="1" dirty="0" smtClean="0"/>
                    </a:p>
                    <a:p>
                      <a:pPr algn="ctr"/>
                      <a:r>
                        <a:rPr lang="sl-SI" b="1" dirty="0" smtClean="0"/>
                        <a:t>NEVARNOSTI </a:t>
                      </a:r>
                      <a:endParaRPr lang="sl-SI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/>
          <p:cNvSpPr/>
          <p:nvPr/>
        </p:nvSpPr>
        <p:spPr>
          <a:xfrm>
            <a:off x="467544" y="2708920"/>
            <a:ext cx="6768752" cy="50405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Myriad Pro" pitchFamily="34" charset="0"/>
              </a:rPr>
              <a:t>SWOT analiza 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395536" y="2636912"/>
            <a:ext cx="69127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b="1" dirty="0" smtClean="0"/>
              <a:t>PREDNOSTI</a:t>
            </a:r>
            <a:r>
              <a:rPr lang="sl-SI" dirty="0" smtClean="0"/>
              <a:t> in </a:t>
            </a:r>
            <a:r>
              <a:rPr lang="sl-SI" b="1" dirty="0" smtClean="0"/>
              <a:t>SLABOSTI</a:t>
            </a:r>
            <a:r>
              <a:rPr lang="sl-SI" dirty="0" smtClean="0"/>
              <a:t> so </a:t>
            </a:r>
            <a:r>
              <a:rPr lang="sl-SI" b="1" dirty="0" smtClean="0"/>
              <a:t>notranji dejavniki, na katere lahko vplivamo</a:t>
            </a:r>
            <a:r>
              <a:rPr lang="sl-SI" dirty="0" smtClean="0"/>
              <a:t>. </a:t>
            </a:r>
          </a:p>
          <a:p>
            <a:pPr algn="just"/>
            <a:endParaRPr lang="sl-SI" dirty="0" smtClean="0"/>
          </a:p>
          <a:p>
            <a:pPr algn="just"/>
            <a:r>
              <a:rPr lang="sl-SI" dirty="0" smtClean="0"/>
              <a:t>Pri </a:t>
            </a:r>
            <a:r>
              <a:rPr lang="sl-SI" b="1" dirty="0" smtClean="0"/>
              <a:t>PREDNOSTIH</a:t>
            </a:r>
            <a:r>
              <a:rPr lang="sl-SI" dirty="0" smtClean="0"/>
              <a:t> gre za področja, kjer smo</a:t>
            </a:r>
            <a:r>
              <a:rPr lang="sl-SI" b="1" dirty="0" smtClean="0"/>
              <a:t> </a:t>
            </a:r>
            <a:r>
              <a:rPr lang="sl-SI" b="1" u="sng" dirty="0" smtClean="0"/>
              <a:t>dobri</a:t>
            </a:r>
            <a:r>
              <a:rPr lang="sl-SI" b="1" dirty="0" smtClean="0"/>
              <a:t>,</a:t>
            </a:r>
            <a:r>
              <a:rPr lang="sl-SI" dirty="0" smtClean="0"/>
              <a:t> </a:t>
            </a:r>
            <a:r>
              <a:rPr lang="sl-SI" b="1" u="sng" dirty="0" smtClean="0"/>
              <a:t>močni</a:t>
            </a:r>
            <a:r>
              <a:rPr lang="sl-SI" b="1" dirty="0" smtClean="0"/>
              <a:t> </a:t>
            </a:r>
            <a:r>
              <a:rPr lang="sl-SI" dirty="0" smtClean="0"/>
              <a:t>in </a:t>
            </a:r>
            <a:r>
              <a:rPr lang="sl-SI" b="1" u="sng" dirty="0" smtClean="0"/>
              <a:t>boljši od drugih</a:t>
            </a:r>
            <a:r>
              <a:rPr lang="sl-SI" dirty="0" smtClean="0"/>
              <a:t>. Pomembno je, da skozi čas </a:t>
            </a:r>
            <a:r>
              <a:rPr lang="sl-SI" b="1" dirty="0" smtClean="0"/>
              <a:t>ohranimo </a:t>
            </a:r>
            <a:r>
              <a:rPr lang="sl-SI" dirty="0" smtClean="0"/>
              <a:t>naše prednosti, s katerimi lahko </a:t>
            </a:r>
            <a:r>
              <a:rPr lang="sl-SI" b="1" dirty="0" smtClean="0"/>
              <a:t>izkoristimo PRILOŽNOSTI in se izognemo NEVARNOSTIM</a:t>
            </a:r>
            <a:r>
              <a:rPr lang="sl-SI" dirty="0" smtClean="0"/>
              <a:t>. </a:t>
            </a:r>
          </a:p>
          <a:p>
            <a:pPr algn="just"/>
            <a:endParaRPr lang="sl-SI" dirty="0" smtClean="0"/>
          </a:p>
          <a:p>
            <a:pPr algn="just">
              <a:buFont typeface="Wingdings" pitchFamily="2" charset="2"/>
              <a:buChar char="Ø"/>
            </a:pPr>
            <a:r>
              <a:rPr lang="sl-SI" u="sng" dirty="0" smtClean="0"/>
              <a:t>Primer prednosti območja LAS iz prejšnje lokalne razvojne strategije</a:t>
            </a:r>
            <a:r>
              <a:rPr lang="sl-SI" dirty="0" smtClean="0"/>
              <a:t>: </a:t>
            </a:r>
          </a:p>
          <a:p>
            <a:pPr algn="just">
              <a:buFontTx/>
              <a:buChar char="-"/>
            </a:pPr>
            <a:r>
              <a:rPr lang="sl-SI" dirty="0" smtClean="0"/>
              <a:t>ugodna geografska in transportna lega območja LAS; </a:t>
            </a:r>
          </a:p>
          <a:p>
            <a:pPr algn="just">
              <a:buFontTx/>
              <a:buChar char="-"/>
            </a:pPr>
            <a:r>
              <a:rPr lang="sl-SI" dirty="0" smtClean="0"/>
              <a:t>ugodne naravne danosti na območju LAS. </a:t>
            </a:r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Naslov 10"/>
          <p:cNvSpPr txBox="1">
            <a:spLocks noGrp="1"/>
          </p:cNvSpPr>
          <p:nvPr>
            <p:ph type="ctrTitle"/>
          </p:nvPr>
        </p:nvSpPr>
        <p:spPr>
          <a:xfrm>
            <a:off x="251520" y="2081173"/>
            <a:ext cx="820444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sl-SI" sz="1400" b="1" u="sng" dirty="0" smtClean="0"/>
              <a:t/>
            </a:r>
            <a:br>
              <a:rPr lang="sl-SI" sz="1400" b="1" u="sng" dirty="0" smtClean="0"/>
            </a:br>
            <a:r>
              <a:rPr lang="sl-SI" sz="1400" b="1" u="sng" dirty="0" smtClean="0"/>
              <a:t>PREDNOSTI – iz Lokalne razvojne strategije LAS za obdobje 2007 – 2013  </a:t>
            </a:r>
            <a:br>
              <a:rPr lang="sl-SI" sz="1400" b="1" u="sng" dirty="0" smtClean="0"/>
            </a:br>
            <a:r>
              <a:rPr lang="sl-SI" sz="1600" dirty="0" smtClean="0"/>
              <a:t>- ugodna geografska in transportna lega;</a:t>
            </a:r>
            <a:br>
              <a:rPr lang="sl-SI" sz="1600" dirty="0" smtClean="0"/>
            </a:br>
            <a:r>
              <a:rPr lang="sl-SI" sz="1600" dirty="0" smtClean="0"/>
              <a:t>- godne naravne danosti (neokrnjena in čista narava, atraktivna pokrajina);</a:t>
            </a:r>
            <a:br>
              <a:rPr lang="sl-SI" sz="1600" dirty="0" smtClean="0"/>
            </a:br>
            <a:r>
              <a:rPr lang="sl-SI" sz="1600" dirty="0" smtClean="0"/>
              <a:t>- ugodne klimatske razmere za raznovrstno kmetijsko proizvodnjo;</a:t>
            </a:r>
            <a:br>
              <a:rPr lang="sl-SI" sz="1600" dirty="0" smtClean="0"/>
            </a:br>
            <a:r>
              <a:rPr lang="sl-SI" sz="1600" dirty="0" smtClean="0"/>
              <a:t>- bogata zgodovinska in kulturna dediščina;</a:t>
            </a:r>
            <a:br>
              <a:rPr lang="sl-SI" sz="1600" dirty="0" smtClean="0"/>
            </a:br>
            <a:r>
              <a:rPr lang="sl-SI" sz="1600" dirty="0" smtClean="0"/>
              <a:t>- bližina mest omogoča večjo prodajo kmetijskih izdelkov;</a:t>
            </a:r>
            <a:br>
              <a:rPr lang="sl-SI" sz="1600" dirty="0" smtClean="0"/>
            </a:br>
            <a:r>
              <a:rPr lang="sl-SI" sz="1600" dirty="0" smtClean="0"/>
              <a:t>- tradicija kmetovanja, posedovanje znanja kmetijskih proizvajalcev, ki se prenaša na mlade   </a:t>
            </a:r>
            <a:br>
              <a:rPr lang="sl-SI" sz="1600" dirty="0" smtClean="0"/>
            </a:br>
            <a:r>
              <a:rPr lang="sl-SI" sz="1600" dirty="0" smtClean="0"/>
              <a:t>  rodove;</a:t>
            </a:r>
            <a:br>
              <a:rPr lang="sl-SI" sz="1600" dirty="0" smtClean="0"/>
            </a:br>
            <a:r>
              <a:rPr lang="sl-SI" sz="1600" dirty="0" smtClean="0"/>
              <a:t>- razvite oblike okolju prijaznega kmetovanja, obstoj ekoloških kmetij;</a:t>
            </a:r>
            <a:br>
              <a:rPr lang="sl-SI" sz="1600" dirty="0" smtClean="0"/>
            </a:br>
            <a:r>
              <a:rPr lang="sl-SI" sz="1600" dirty="0" smtClean="0"/>
              <a:t>- razpoznavnost Goriških Brd in spodnje Vipavske doline kot vinorodnega območja;</a:t>
            </a:r>
            <a:br>
              <a:rPr lang="sl-SI" sz="1600" dirty="0" smtClean="0"/>
            </a:br>
            <a:r>
              <a:rPr lang="sl-SI" sz="1600" dirty="0" smtClean="0"/>
              <a:t>- prisotna tradicija kmetovanja: tradicija vinogradništva, sadjarstva, vrtnarstva;</a:t>
            </a:r>
            <a:br>
              <a:rPr lang="sl-SI" sz="1600" dirty="0" smtClean="0"/>
            </a:br>
            <a:r>
              <a:rPr lang="sl-SI" sz="1600" dirty="0" smtClean="0"/>
              <a:t>- visoka kakovost kmetijskih izdelkov;</a:t>
            </a:r>
            <a:br>
              <a:rPr lang="sl-SI" sz="1600" dirty="0" smtClean="0"/>
            </a:br>
            <a:r>
              <a:rPr lang="sl-SI" sz="1600" dirty="0" smtClean="0"/>
              <a:t>- tradicionalne kulturne in družabne prireditve;</a:t>
            </a:r>
            <a:br>
              <a:rPr lang="sl-SI" sz="1600" dirty="0" smtClean="0"/>
            </a:br>
            <a:r>
              <a:rPr lang="sl-SI" sz="1600" dirty="0" smtClean="0"/>
              <a:t>- naravne in tehnične danosti – namakalni sistem </a:t>
            </a:r>
            <a:r>
              <a:rPr lang="sl-SI" sz="1600" dirty="0" err="1" smtClean="0"/>
              <a:t>Vogršček</a:t>
            </a:r>
            <a:r>
              <a:rPr lang="sl-SI" sz="1600" dirty="0" smtClean="0"/>
              <a:t>;</a:t>
            </a:r>
            <a:br>
              <a:rPr lang="sl-SI" sz="1600" dirty="0" smtClean="0"/>
            </a:br>
            <a:r>
              <a:rPr lang="sl-SI" sz="1600" dirty="0" smtClean="0"/>
              <a:t>- nakup </a:t>
            </a:r>
            <a:r>
              <a:rPr lang="sl-SI" sz="1600" dirty="0" err="1" smtClean="0"/>
              <a:t>torklje</a:t>
            </a:r>
            <a:r>
              <a:rPr lang="sl-SI" sz="1600" dirty="0" smtClean="0"/>
              <a:t> na Dobrovem;</a:t>
            </a:r>
            <a:br>
              <a:rPr lang="sl-SI" sz="1600" dirty="0" smtClean="0"/>
            </a:br>
            <a:r>
              <a:rPr lang="sl-SI" sz="1600" dirty="0" smtClean="0"/>
              <a:t>- nižje cene nepremičnin kot v mestih.</a:t>
            </a:r>
          </a:p>
        </p:txBody>
      </p:sp>
      <p:sp>
        <p:nvSpPr>
          <p:cNvPr id="12" name="Naslov 1"/>
          <p:cNvSpPr txBox="1">
            <a:spLocks/>
          </p:cNvSpPr>
          <p:nvPr/>
        </p:nvSpPr>
        <p:spPr>
          <a:xfrm>
            <a:off x="251520" y="1412776"/>
            <a:ext cx="77724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SWOT analiza </a:t>
            </a:r>
            <a:endParaRPr kumimoji="0" lang="sl-SI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13" name="Pravokotnik 12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467544" y="2708920"/>
            <a:ext cx="6768752" cy="50405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+mn-lt"/>
              </a:rPr>
              <a:t>SWOT analiza 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395536" y="2636912"/>
            <a:ext cx="6912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b="1" dirty="0" smtClean="0"/>
              <a:t>PREDNOSTI</a:t>
            </a:r>
            <a:r>
              <a:rPr lang="sl-SI" dirty="0" smtClean="0"/>
              <a:t> in </a:t>
            </a:r>
            <a:r>
              <a:rPr lang="sl-SI" b="1" dirty="0" smtClean="0"/>
              <a:t>SLABOSTI</a:t>
            </a:r>
            <a:r>
              <a:rPr lang="sl-SI" dirty="0" smtClean="0"/>
              <a:t> so </a:t>
            </a:r>
            <a:r>
              <a:rPr lang="sl-SI" b="1" dirty="0" smtClean="0"/>
              <a:t>notranji dejavniki, na katere lahko vplivamo</a:t>
            </a:r>
            <a:r>
              <a:rPr lang="sl-SI" dirty="0" smtClean="0"/>
              <a:t>. </a:t>
            </a:r>
          </a:p>
          <a:p>
            <a:pPr algn="just"/>
            <a:endParaRPr lang="sl-SI" dirty="0" smtClean="0"/>
          </a:p>
          <a:p>
            <a:pPr algn="just"/>
            <a:r>
              <a:rPr lang="sl-SI" dirty="0" smtClean="0"/>
              <a:t>Pri </a:t>
            </a:r>
            <a:r>
              <a:rPr lang="sl-SI" b="1" dirty="0" smtClean="0"/>
              <a:t>SLABOSTIH </a:t>
            </a:r>
            <a:r>
              <a:rPr lang="sl-SI" dirty="0" smtClean="0"/>
              <a:t>gre za področja, kjer smo </a:t>
            </a:r>
            <a:r>
              <a:rPr lang="sl-SI" b="1" dirty="0" smtClean="0"/>
              <a:t>šibki </a:t>
            </a:r>
            <a:r>
              <a:rPr lang="sl-SI" dirty="0" smtClean="0"/>
              <a:t>in </a:t>
            </a:r>
            <a:r>
              <a:rPr lang="sl-SI" b="1" dirty="0" smtClean="0"/>
              <a:t>ranljivi</a:t>
            </a:r>
            <a:r>
              <a:rPr lang="sl-SI" dirty="0" smtClean="0"/>
              <a:t>. Gre za neke negativne lastnosti. Pomembno je, da z ustreznimi ukrepi </a:t>
            </a:r>
            <a:r>
              <a:rPr lang="sl-SI" b="1" dirty="0" smtClean="0"/>
              <a:t>izboljšamo / popravimo naše slabosti, da izkoristimo PRILOŽNOSTI in se izognemo NEVARNOSTIM. </a:t>
            </a:r>
          </a:p>
          <a:p>
            <a:pPr algn="just"/>
            <a:endParaRPr lang="sl-SI" dirty="0" smtClean="0"/>
          </a:p>
          <a:p>
            <a:pPr algn="just">
              <a:buFont typeface="Wingdings" pitchFamily="2" charset="2"/>
              <a:buChar char="Ø"/>
            </a:pPr>
            <a:r>
              <a:rPr lang="sl-SI" u="sng" dirty="0" smtClean="0"/>
              <a:t>Primer slabosti območja LAS iz prejšnje lokalne razvojne strategije: </a:t>
            </a:r>
          </a:p>
          <a:p>
            <a:pPr algn="just">
              <a:buFontTx/>
              <a:buChar char="-"/>
            </a:pPr>
            <a:r>
              <a:rPr lang="sl-SI" dirty="0" smtClean="0"/>
              <a:t> neugodni demografski kazalci (upadanje števila prebivalcev); </a:t>
            </a:r>
          </a:p>
          <a:p>
            <a:pPr algn="just">
              <a:buFontTx/>
              <a:buChar char="-"/>
            </a:pPr>
            <a:r>
              <a:rPr lang="sl-SI" dirty="0" smtClean="0"/>
              <a:t> slaba infrastrukturna opremljenost podeželja (vodovodi, električna   </a:t>
            </a:r>
          </a:p>
          <a:p>
            <a:pPr algn="just"/>
            <a:r>
              <a:rPr lang="sl-SI" dirty="0" smtClean="0"/>
              <a:t>  napeljava, telefonsko omrežje, cestna infrastruktura, …). </a:t>
            </a:r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+mn-lt"/>
              </a:rPr>
              <a:t>SWOT analiza </a:t>
            </a:r>
            <a:endParaRPr lang="sl-SI" sz="2400" b="1" dirty="0">
              <a:latin typeface="+mn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395536" y="2276872"/>
            <a:ext cx="8208912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l-SI" sz="1600" b="1" u="sng" dirty="0" smtClean="0"/>
              <a:t>SLABOSTI – iz Lokalne razvojne strategije LAS za obdobje 2007 – 2013  </a:t>
            </a:r>
          </a:p>
          <a:p>
            <a:pPr lvl="0" algn="just"/>
            <a:r>
              <a:rPr lang="sl-SI" sz="1350" dirty="0" smtClean="0"/>
              <a:t>-neugodni demografski kazalci;</a:t>
            </a:r>
          </a:p>
          <a:p>
            <a:pPr lvl="0" algn="just"/>
            <a:r>
              <a:rPr lang="sl-SI" sz="1350" dirty="0" smtClean="0"/>
              <a:t>-slaba infrastrukturna opremljenost podeželja (vodovodi, električna napeljava, telefonsko omrežje, cestna </a:t>
            </a:r>
          </a:p>
          <a:p>
            <a:pPr lvl="0" algn="just"/>
            <a:r>
              <a:rPr lang="sl-SI" sz="1350" dirty="0" smtClean="0"/>
              <a:t>  infrastruktura + širokopasovno omrežje);</a:t>
            </a:r>
          </a:p>
          <a:p>
            <a:pPr lvl="0" algn="just"/>
            <a:r>
              <a:rPr lang="sl-SI" sz="1350" dirty="0" smtClean="0"/>
              <a:t>-slaba izobrazbena struktura prebivalstva in gospodarjev na kmetijah;</a:t>
            </a:r>
          </a:p>
          <a:p>
            <a:pPr lvl="0" algn="just"/>
            <a:r>
              <a:rPr lang="sl-SI" sz="1350" dirty="0" smtClean="0"/>
              <a:t>-pomanjkanje mladih kmetov;</a:t>
            </a:r>
          </a:p>
          <a:p>
            <a:pPr lvl="0" algn="just"/>
            <a:r>
              <a:rPr lang="sl-SI" sz="1350" dirty="0" smtClean="0"/>
              <a:t>-nizka stopnja usposobljenosti in informiranosti, slabo poznavanje predpisov in evropske zakonodaje na področju </a:t>
            </a:r>
          </a:p>
          <a:p>
            <a:pPr lvl="0" algn="just"/>
            <a:r>
              <a:rPr lang="sl-SI" sz="1350" dirty="0" smtClean="0"/>
              <a:t>  podeželja;</a:t>
            </a:r>
          </a:p>
          <a:p>
            <a:pPr lvl="0" algn="just"/>
            <a:r>
              <a:rPr lang="sl-SI" sz="1350" dirty="0" smtClean="0"/>
              <a:t>-neugodna proizvodnja (majhne količine pridelkov in izdelkov) in posestna struktura kmetij, prevladujejo kmetije </a:t>
            </a:r>
          </a:p>
          <a:p>
            <a:pPr lvl="0" algn="just"/>
            <a:r>
              <a:rPr lang="sl-SI" sz="1350" dirty="0" smtClean="0"/>
              <a:t> manjših velikostnih razredov;</a:t>
            </a:r>
          </a:p>
          <a:p>
            <a:pPr lvl="0" algn="just"/>
            <a:r>
              <a:rPr lang="sl-SI" sz="1350" dirty="0" smtClean="0"/>
              <a:t>-šibka konkurenčna sposobnost kmetij v pogojih EU trga;</a:t>
            </a:r>
          </a:p>
          <a:p>
            <a:pPr lvl="0" algn="just"/>
            <a:r>
              <a:rPr lang="sl-SI" sz="1350" dirty="0" smtClean="0"/>
              <a:t>-propadanje zadrug ima za posledico zmanjševanje prodaje kmetijskih proizvodov;</a:t>
            </a:r>
          </a:p>
          <a:p>
            <a:pPr lvl="0" algn="just"/>
            <a:r>
              <a:rPr lang="sl-SI" sz="1350" dirty="0" smtClean="0"/>
              <a:t>-pomanjkanje povezovanja kmetov za skupen nastop na trgu; </a:t>
            </a:r>
          </a:p>
          <a:p>
            <a:pPr lvl="0" algn="just"/>
            <a:r>
              <a:rPr lang="sl-SI" sz="1350" dirty="0" smtClean="0"/>
              <a:t>-nizka samoiniciativnost kmetov in ostalega prebivalstva na podeželju za aktivno razvojno delovanje;</a:t>
            </a:r>
          </a:p>
          <a:p>
            <a:pPr lvl="0" algn="just"/>
            <a:r>
              <a:rPr lang="sl-SI" sz="1350" dirty="0" smtClean="0"/>
              <a:t>-skromno razvita turistična ponudba; premajhno število prenočitvenih kapacitet na podeželju;</a:t>
            </a:r>
          </a:p>
          <a:p>
            <a:pPr lvl="0" algn="just"/>
            <a:r>
              <a:rPr lang="sl-SI" sz="1350" dirty="0" smtClean="0"/>
              <a:t>-neustrezna zakonodaja z vidika podpore razvojnim aktivnostim na podeželju;</a:t>
            </a:r>
          </a:p>
          <a:p>
            <a:pPr lvl="0" algn="just"/>
            <a:r>
              <a:rPr lang="sl-SI" sz="1350" dirty="0" smtClean="0"/>
              <a:t>-pomanjkanje celovitih informacij o možnostih koriščenja sredstev, zahtevni in birokratski postopki prijav na javne </a:t>
            </a:r>
          </a:p>
          <a:p>
            <a:pPr lvl="0" algn="just"/>
            <a:r>
              <a:rPr lang="sl-SI" sz="1350" dirty="0" smtClean="0"/>
              <a:t>  razpise;</a:t>
            </a:r>
          </a:p>
          <a:p>
            <a:pPr lvl="0" algn="just"/>
            <a:r>
              <a:rPr lang="sl-SI" sz="1350" dirty="0" smtClean="0"/>
              <a:t>-nepovezanost in nesodelovanje institucij, ki delujejo na področju razvoja podeželja; </a:t>
            </a:r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467544" y="2708920"/>
            <a:ext cx="6768752" cy="7920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Myriad Pro" pitchFamily="34" charset="0"/>
              </a:rPr>
              <a:t>SWOT analiza 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395536" y="2636912"/>
            <a:ext cx="6912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b="1" dirty="0" smtClean="0"/>
              <a:t>PRILOŽNOSTI</a:t>
            </a:r>
            <a:r>
              <a:rPr lang="sl-SI" dirty="0" smtClean="0"/>
              <a:t> in </a:t>
            </a:r>
            <a:r>
              <a:rPr lang="sl-SI" b="1" dirty="0" smtClean="0"/>
              <a:t>NEVARNOSTI</a:t>
            </a:r>
            <a:r>
              <a:rPr lang="sl-SI" dirty="0" smtClean="0"/>
              <a:t> so </a:t>
            </a:r>
            <a:r>
              <a:rPr lang="sl-SI" b="1" dirty="0" smtClean="0"/>
              <a:t>zunanji dejavniki, na katere nimamo vpliva</a:t>
            </a:r>
            <a:r>
              <a:rPr lang="sl-SI" dirty="0" smtClean="0"/>
              <a:t>. Gre za okoljske, politične, gospodarske, družbene in druge dejavnike, ki imajo bodisi pozitiven ali negativen vpliv na naše delovanje. </a:t>
            </a:r>
          </a:p>
          <a:p>
            <a:pPr algn="just"/>
            <a:endParaRPr lang="sl-SI" dirty="0" smtClean="0"/>
          </a:p>
          <a:p>
            <a:pPr algn="just"/>
            <a:r>
              <a:rPr lang="sl-SI" b="1" dirty="0" smtClean="0"/>
              <a:t>PRILOŽNOSTI</a:t>
            </a:r>
            <a:r>
              <a:rPr lang="sl-SI" dirty="0" smtClean="0"/>
              <a:t> se nanašajo na tiste dejavnike, ki nam omogočajo čim hitreje </a:t>
            </a:r>
            <a:r>
              <a:rPr lang="sl-SI" b="1" dirty="0" smtClean="0"/>
              <a:t>izkoristiti</a:t>
            </a:r>
            <a:r>
              <a:rPr lang="sl-SI" dirty="0" smtClean="0"/>
              <a:t> naše </a:t>
            </a:r>
            <a:r>
              <a:rPr lang="sl-SI" b="1" dirty="0" smtClean="0"/>
              <a:t>PREDNOSTI</a:t>
            </a:r>
            <a:r>
              <a:rPr lang="sl-SI" dirty="0" smtClean="0"/>
              <a:t> in </a:t>
            </a:r>
            <a:r>
              <a:rPr lang="sl-SI" b="1" dirty="0" smtClean="0"/>
              <a:t>delujejo kot vzvod</a:t>
            </a:r>
            <a:r>
              <a:rPr lang="sl-SI" dirty="0" smtClean="0"/>
              <a:t>. </a:t>
            </a:r>
          </a:p>
          <a:p>
            <a:pPr algn="just"/>
            <a:endParaRPr lang="sl-SI" dirty="0" smtClean="0"/>
          </a:p>
          <a:p>
            <a:pPr algn="just">
              <a:buFont typeface="Wingdings" pitchFamily="2" charset="2"/>
              <a:buChar char="Ø"/>
            </a:pPr>
            <a:r>
              <a:rPr lang="sl-SI" u="sng" dirty="0" smtClean="0"/>
              <a:t>Primer </a:t>
            </a:r>
            <a:r>
              <a:rPr lang="sl-SI" b="1" u="sng" dirty="0" smtClean="0"/>
              <a:t>PRILOŽNOSTI </a:t>
            </a:r>
            <a:r>
              <a:rPr lang="sl-SI" u="sng" dirty="0" smtClean="0"/>
              <a:t>za območje LAS iz prejšnje lokalne razvojne </a:t>
            </a:r>
          </a:p>
          <a:p>
            <a:pPr algn="just"/>
            <a:r>
              <a:rPr lang="sl-SI" dirty="0" smtClean="0"/>
              <a:t>    </a:t>
            </a:r>
            <a:r>
              <a:rPr lang="sl-SI" u="sng" dirty="0" smtClean="0"/>
              <a:t>strategije</a:t>
            </a:r>
            <a:r>
              <a:rPr lang="sl-SI" dirty="0" smtClean="0"/>
              <a:t>:</a:t>
            </a:r>
          </a:p>
          <a:p>
            <a:pPr algn="just">
              <a:buFontTx/>
              <a:buChar char="-"/>
            </a:pPr>
            <a:r>
              <a:rPr lang="sl-SI" dirty="0" smtClean="0"/>
              <a:t>povezovanje podjetništva, kulture in turizma na podeželju; </a:t>
            </a:r>
          </a:p>
          <a:p>
            <a:pPr algn="just">
              <a:buFontTx/>
              <a:buChar char="-"/>
            </a:pPr>
            <a:r>
              <a:rPr lang="sl-SI" dirty="0" smtClean="0"/>
              <a:t>čezmejno sodelovanje. </a:t>
            </a:r>
          </a:p>
          <a:p>
            <a:pPr algn="just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Myriad Pro" pitchFamily="34" charset="0"/>
              </a:rPr>
              <a:t>SWOT analiza 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395536" y="2420888"/>
            <a:ext cx="828092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l-SI" sz="1600" b="1" u="sng" dirty="0" smtClean="0"/>
              <a:t>PRILOŽNOSTI – iz Lokalne razvojne strategije LAS za obdobje 2007 – 2013  </a:t>
            </a:r>
          </a:p>
          <a:p>
            <a:pPr lvl="0" algn="just"/>
            <a:endParaRPr lang="sl-SI" sz="1400" b="1" u="sng" dirty="0" smtClean="0"/>
          </a:p>
          <a:p>
            <a:pPr lvl="0" algn="just"/>
            <a:r>
              <a:rPr lang="sl-SI" sz="1400" dirty="0" smtClean="0"/>
              <a:t>-povezovanje podjetništva, kulture in turizma na podeželju;</a:t>
            </a:r>
          </a:p>
          <a:p>
            <a:pPr lvl="0" algn="just"/>
            <a:r>
              <a:rPr lang="sl-SI" sz="1400" dirty="0" smtClean="0"/>
              <a:t>-</a:t>
            </a:r>
            <a:r>
              <a:rPr lang="sl-SI" sz="1400" dirty="0" err="1" smtClean="0"/>
              <a:t>večfunkcionalni</a:t>
            </a:r>
            <a:r>
              <a:rPr lang="sl-SI" sz="1400" dirty="0" smtClean="0"/>
              <a:t> razvoj kmetijstva in podeželja;</a:t>
            </a:r>
          </a:p>
          <a:p>
            <a:pPr lvl="0" algn="just"/>
            <a:r>
              <a:rPr lang="sl-SI" sz="1400" dirty="0" smtClean="0"/>
              <a:t>-družba znanja na podeželju (e-vasi) kot posledica izkoriščanja informacijsko komunikacijskih tehnologij;</a:t>
            </a:r>
          </a:p>
          <a:p>
            <a:pPr lvl="0" algn="just"/>
            <a:r>
              <a:rPr lang="sl-SI" sz="1400" dirty="0" smtClean="0"/>
              <a:t>-finančne spodbude za razvoj podjetniških dejavnosti na podeželju in alternativnih načinov kmetovanja (dopolnilne dejavnosti na kmetijah, </a:t>
            </a:r>
            <a:r>
              <a:rPr lang="sl-SI" sz="1400" dirty="0" err="1" smtClean="0"/>
              <a:t>mikro</a:t>
            </a:r>
            <a:r>
              <a:rPr lang="sl-SI" sz="1400" dirty="0" smtClean="0"/>
              <a:t> in mala podjetja na podeželju);</a:t>
            </a:r>
          </a:p>
          <a:p>
            <a:pPr lvl="0" algn="just"/>
            <a:r>
              <a:rPr lang="sl-SI" sz="1400" dirty="0" smtClean="0"/>
              <a:t>-povezovanje kmetov in podpornih institucij ter oblikovanje skupnih razvojnih iniciativ;</a:t>
            </a:r>
          </a:p>
          <a:p>
            <a:pPr lvl="0" algn="just"/>
            <a:r>
              <a:rPr lang="sl-SI" sz="1400" dirty="0" smtClean="0"/>
              <a:t>-možnosti finančne in strokovne podpore za pripravo prijav na javne razpise;</a:t>
            </a:r>
          </a:p>
          <a:p>
            <a:pPr lvl="0" algn="just"/>
            <a:r>
              <a:rPr lang="sl-SI" sz="1400" dirty="0" smtClean="0"/>
              <a:t>-povečano povpraševanje po kakovostnih domačih proizvodih in povečano zanimanje za zdravo hrano, rast ekološke zavesti kupcev;</a:t>
            </a:r>
          </a:p>
          <a:p>
            <a:pPr lvl="0" algn="just"/>
            <a:r>
              <a:rPr lang="sl-SI" sz="1400" dirty="0" smtClean="0"/>
              <a:t>-povečevanje zanimanja turistov za kmečke običaje, lokalne posebnosti in preživljanje počitnic na kmetijah;</a:t>
            </a:r>
          </a:p>
          <a:p>
            <a:pPr lvl="0" algn="just"/>
            <a:r>
              <a:rPr lang="sl-SI" sz="1400" dirty="0" smtClean="0"/>
              <a:t>-čezmejno sodelovanje;</a:t>
            </a:r>
          </a:p>
          <a:p>
            <a:pPr algn="just">
              <a:buFontTx/>
              <a:buChar char="-"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467544" y="2708920"/>
            <a:ext cx="6768752" cy="7920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Myriad Pro" pitchFamily="34" charset="0"/>
              </a:rPr>
              <a:t>SWOT analiza 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395536" y="2636912"/>
            <a:ext cx="6912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b="1" dirty="0" smtClean="0"/>
              <a:t>PRILOŽNOSTI</a:t>
            </a:r>
            <a:r>
              <a:rPr lang="sl-SI" dirty="0" smtClean="0"/>
              <a:t> in </a:t>
            </a:r>
            <a:r>
              <a:rPr lang="sl-SI" b="1" dirty="0" smtClean="0"/>
              <a:t>NEVARNOSTI</a:t>
            </a:r>
            <a:r>
              <a:rPr lang="sl-SI" dirty="0" smtClean="0"/>
              <a:t> so </a:t>
            </a:r>
            <a:r>
              <a:rPr lang="sl-SI" b="1" dirty="0" smtClean="0"/>
              <a:t>zunanji dejavniki, na katere nimamo vpliva</a:t>
            </a:r>
            <a:r>
              <a:rPr lang="sl-SI" dirty="0" smtClean="0"/>
              <a:t>. Gre za okoljske, politične, gospodarske, družbene in druge dejavnike, ki imajo bodisi pozitiven ali negativen vpliv na naše delovanje. </a:t>
            </a:r>
          </a:p>
          <a:p>
            <a:pPr algn="just"/>
            <a:endParaRPr lang="sl-SI" dirty="0" smtClean="0"/>
          </a:p>
          <a:p>
            <a:pPr algn="just"/>
            <a:r>
              <a:rPr lang="sl-SI" b="1" dirty="0" smtClean="0"/>
              <a:t>NEVARNOSTI</a:t>
            </a:r>
            <a:r>
              <a:rPr lang="sl-SI" dirty="0" smtClean="0"/>
              <a:t> so najbolj pereča tema v analizi. Gre za potencialne </a:t>
            </a:r>
            <a:r>
              <a:rPr lang="sl-SI" b="1" dirty="0" smtClean="0"/>
              <a:t>negativne vplive</a:t>
            </a:r>
            <a:r>
              <a:rPr lang="sl-SI" dirty="0" smtClean="0"/>
              <a:t>, na katere nimamo vpliva in se jim lahko zgolj </a:t>
            </a:r>
            <a:r>
              <a:rPr lang="sl-SI" b="1" dirty="0" smtClean="0"/>
              <a:t>PRILAGODIMO</a:t>
            </a:r>
            <a:r>
              <a:rPr lang="sl-SI" dirty="0" smtClean="0"/>
              <a:t>. </a:t>
            </a:r>
          </a:p>
          <a:p>
            <a:pPr algn="just"/>
            <a:endParaRPr lang="sl-SI" dirty="0" smtClean="0"/>
          </a:p>
          <a:p>
            <a:pPr algn="just">
              <a:buFont typeface="Wingdings" pitchFamily="2" charset="2"/>
              <a:buChar char="Ø"/>
            </a:pPr>
            <a:r>
              <a:rPr lang="sl-SI" u="sng" dirty="0" smtClean="0"/>
              <a:t>Primer </a:t>
            </a:r>
            <a:r>
              <a:rPr lang="sl-SI" b="1" u="sng" dirty="0" smtClean="0"/>
              <a:t>NEVARNOSTI</a:t>
            </a:r>
            <a:r>
              <a:rPr lang="sl-SI" u="sng" dirty="0" smtClean="0"/>
              <a:t> za območje LAS iz prejšnje lokalne razvojne   </a:t>
            </a:r>
          </a:p>
          <a:p>
            <a:pPr algn="just"/>
            <a:r>
              <a:rPr lang="sl-SI" dirty="0" smtClean="0"/>
              <a:t>    </a:t>
            </a:r>
            <a:r>
              <a:rPr lang="sl-SI" u="sng" dirty="0" smtClean="0"/>
              <a:t>strategije: </a:t>
            </a:r>
          </a:p>
          <a:p>
            <a:pPr algn="just">
              <a:buFontTx/>
              <a:buChar char="-"/>
            </a:pPr>
            <a:r>
              <a:rPr lang="sl-SI" dirty="0" smtClean="0"/>
              <a:t>občine se usmerjajo v razvoj mest, manj pa v razvoj podeželja; </a:t>
            </a:r>
          </a:p>
          <a:p>
            <a:pPr algn="just">
              <a:buFontTx/>
              <a:buChar char="-"/>
            </a:pPr>
            <a:r>
              <a:rPr lang="sl-SI" dirty="0" smtClean="0"/>
              <a:t>naravne nesreče. </a:t>
            </a:r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pl-PL" sz="2400" b="1" dirty="0" smtClean="0">
                <a:latin typeface="Myriad Pro" pitchFamily="34" charset="0"/>
              </a:rPr>
              <a:t>SWOT analiza 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611560" y="256490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395536" y="2420888"/>
            <a:ext cx="83529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l-SI" sz="1600" b="1" u="sng" dirty="0" smtClean="0"/>
              <a:t>NEVARNOSTI – iz Lokalne razvojne strategije LAS za obdobje 2007 – 2013  </a:t>
            </a:r>
          </a:p>
          <a:p>
            <a:pPr lvl="0"/>
            <a:endParaRPr lang="sl-SI" sz="1400" b="1" u="sng" dirty="0" smtClean="0"/>
          </a:p>
          <a:p>
            <a:pPr lvl="0" algn="just"/>
            <a:r>
              <a:rPr lang="sl-SI" sz="1400" dirty="0" smtClean="0"/>
              <a:t>-občine se usmerjajo v razvoj mest, manj v razvoj podeželja, pomanjkanje finančnih sredstev za razvoj podeželja;</a:t>
            </a:r>
          </a:p>
          <a:p>
            <a:pPr lvl="0" algn="just"/>
            <a:r>
              <a:rPr lang="sl-SI" sz="1400" dirty="0" smtClean="0"/>
              <a:t>-neenakomerni razvoj podeželja;</a:t>
            </a:r>
          </a:p>
          <a:p>
            <a:pPr lvl="0" algn="just"/>
            <a:r>
              <a:rPr lang="sl-SI" sz="1400" dirty="0" smtClean="0"/>
              <a:t>-pogosta sušna obdobja in naravne nesreče (toča, zmrzal,…);</a:t>
            </a:r>
          </a:p>
          <a:p>
            <a:pPr lvl="0" algn="just"/>
            <a:r>
              <a:rPr lang="sl-SI" sz="1400" dirty="0" smtClean="0"/>
              <a:t>-visoki kriteriji in zapleteni postopki za pridobitev finančnih spodbud;</a:t>
            </a:r>
          </a:p>
          <a:p>
            <a:pPr lvl="0" algn="just"/>
            <a:r>
              <a:rPr lang="sl-SI" sz="1400" dirty="0" smtClean="0"/>
              <a:t>-kompleksnost evropske zakonodaje; slabo poznavanje evropskih programov na področju razvoja podeželja;</a:t>
            </a:r>
          </a:p>
          <a:p>
            <a:pPr lvl="0" algn="just"/>
            <a:r>
              <a:rPr lang="sl-SI" sz="1400" dirty="0" smtClean="0"/>
              <a:t>-pomanjkanje specialistov za pomoč pri pripravi prijavne dokumentacije za javne razpise;</a:t>
            </a:r>
          </a:p>
          <a:p>
            <a:pPr lvl="0" algn="just"/>
            <a:r>
              <a:rPr lang="sl-SI" sz="1400" dirty="0" smtClean="0"/>
              <a:t>-neustrezna davčna politika;</a:t>
            </a:r>
          </a:p>
          <a:p>
            <a:pPr lvl="0" algn="just"/>
            <a:r>
              <a:rPr lang="sl-SI" sz="1400" dirty="0" smtClean="0"/>
              <a:t>-uvoz cenejše hrane iz tujih držav;</a:t>
            </a:r>
          </a:p>
          <a:p>
            <a:pPr algn="just">
              <a:buFontTx/>
              <a:buChar char="-"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sl-SI" sz="2000" b="1" dirty="0" smtClean="0">
                <a:latin typeface="+mn-lt"/>
              </a:rPr>
              <a:t>PROGRAM DELAVNICE</a:t>
            </a:r>
            <a:endParaRPr lang="sl-SI" sz="20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231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sl-SI" sz="2000" dirty="0" smtClean="0"/>
              <a:t>1. Predstavitev </a:t>
            </a:r>
            <a:r>
              <a:rPr lang="sl-SI" sz="2000" dirty="0"/>
              <a:t>pristopa </a:t>
            </a:r>
            <a:r>
              <a:rPr lang="sl-SI" sz="2000" b="1" dirty="0"/>
              <a:t>»Lokalni razvoj, ki ga vodi skupnost« </a:t>
            </a:r>
            <a:r>
              <a:rPr lang="sl-SI" sz="2000" dirty="0"/>
              <a:t>- </a:t>
            </a:r>
            <a:r>
              <a:rPr lang="sl-SI" sz="2000" b="1" dirty="0"/>
              <a:t>CLLD</a:t>
            </a:r>
            <a:r>
              <a:rPr lang="sl-SI" sz="2000" dirty="0"/>
              <a:t> in vloga lokalne </a:t>
            </a:r>
            <a:r>
              <a:rPr lang="sl-SI" sz="2000" dirty="0" smtClean="0"/>
              <a:t>akcijske skupine - </a:t>
            </a:r>
            <a:r>
              <a:rPr lang="sl-SI" sz="2000" dirty="0"/>
              <a:t>LAS</a:t>
            </a:r>
            <a:r>
              <a:rPr lang="sl-SI" sz="2000" dirty="0" smtClean="0"/>
              <a:t>;</a:t>
            </a:r>
          </a:p>
          <a:p>
            <a:pPr algn="just">
              <a:lnSpc>
                <a:spcPct val="80000"/>
              </a:lnSpc>
            </a:pPr>
            <a:endParaRPr lang="sl-SI" sz="2000" dirty="0"/>
          </a:p>
          <a:p>
            <a:pPr algn="just">
              <a:lnSpc>
                <a:spcPct val="80000"/>
              </a:lnSpc>
            </a:pPr>
            <a:r>
              <a:rPr lang="sl-SI" sz="2000" dirty="0"/>
              <a:t>2. </a:t>
            </a:r>
            <a:r>
              <a:rPr lang="sl-SI" sz="2000" b="1" dirty="0"/>
              <a:t>Predstavitev </a:t>
            </a:r>
            <a:r>
              <a:rPr lang="sl-SI" sz="2000" b="1" dirty="0" smtClean="0"/>
              <a:t>izkušenj </a:t>
            </a:r>
            <a:r>
              <a:rPr lang="sl-SI" sz="2000" dirty="0"/>
              <a:t>iz obdobja 2007-2013</a:t>
            </a:r>
            <a:r>
              <a:rPr lang="sl-SI" sz="2000" dirty="0" smtClean="0"/>
              <a:t>;</a:t>
            </a:r>
          </a:p>
          <a:p>
            <a:pPr algn="just">
              <a:lnSpc>
                <a:spcPct val="80000"/>
              </a:lnSpc>
            </a:pPr>
            <a:endParaRPr lang="sl-SI" sz="2000" dirty="0"/>
          </a:p>
          <a:p>
            <a:pPr algn="just">
              <a:lnSpc>
                <a:spcPct val="80000"/>
              </a:lnSpc>
            </a:pPr>
            <a:r>
              <a:rPr lang="sl-SI" sz="2000" dirty="0"/>
              <a:t>3. Predstavitev </a:t>
            </a:r>
            <a:r>
              <a:rPr lang="sl-SI" sz="2000" b="1" dirty="0"/>
              <a:t>aktivnosti za oblikovanje LAS V OBJEMU SONCA </a:t>
            </a:r>
            <a:r>
              <a:rPr lang="sl-SI" sz="2000" dirty="0"/>
              <a:t>in za pripravo </a:t>
            </a:r>
            <a:r>
              <a:rPr lang="sl-SI" sz="2000" b="1" dirty="0"/>
              <a:t>strategije </a:t>
            </a:r>
            <a:r>
              <a:rPr lang="sl-SI" sz="2000" b="1" dirty="0" smtClean="0"/>
              <a:t>lokalnega razvoja </a:t>
            </a:r>
            <a:r>
              <a:rPr lang="sl-SI" sz="2000" b="1" dirty="0"/>
              <a:t>za obdobje 2014-2020</a:t>
            </a:r>
            <a:r>
              <a:rPr lang="sl-SI" sz="2000" dirty="0" smtClean="0"/>
              <a:t>;</a:t>
            </a:r>
          </a:p>
          <a:p>
            <a:pPr algn="just">
              <a:lnSpc>
                <a:spcPct val="80000"/>
              </a:lnSpc>
            </a:pPr>
            <a:endParaRPr lang="sl-SI" sz="2000" dirty="0"/>
          </a:p>
          <a:p>
            <a:pPr algn="just">
              <a:lnSpc>
                <a:spcPct val="80000"/>
              </a:lnSpc>
            </a:pPr>
            <a:r>
              <a:rPr lang="sl-SI" sz="2000" dirty="0"/>
              <a:t>4. Analiza prednosti, slabosti, </a:t>
            </a:r>
            <a:r>
              <a:rPr lang="sl-SI" sz="2000" dirty="0" smtClean="0"/>
              <a:t>priložnosti </a:t>
            </a:r>
            <a:r>
              <a:rPr lang="sl-SI" sz="2000" dirty="0"/>
              <a:t>in </a:t>
            </a:r>
            <a:r>
              <a:rPr lang="sl-SI" sz="2000" dirty="0" smtClean="0"/>
              <a:t>nevarnosti – </a:t>
            </a:r>
            <a:r>
              <a:rPr lang="sl-SI" sz="2000" b="1" dirty="0" smtClean="0"/>
              <a:t>SWOT analiza</a:t>
            </a:r>
            <a:r>
              <a:rPr lang="sl-SI" sz="2000" dirty="0" smtClean="0"/>
              <a:t>.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18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7772400" cy="57150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sl-SI" sz="2400" b="1" dirty="0" smtClean="0">
                <a:latin typeface="Myriad Pro" pitchFamily="34" charset="0"/>
              </a:rPr>
              <a:t>HVALA ZA VAŠO POZORNOST! </a:t>
            </a:r>
            <a:endParaRPr lang="sl-SI" sz="2400" b="1" dirty="0">
              <a:latin typeface="Myriad Pro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81316" y="2636912"/>
            <a:ext cx="7890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l-SI" dirty="0"/>
          </a:p>
          <a:p>
            <a:pPr lvl="0"/>
            <a:r>
              <a:rPr lang="sl-SI" dirty="0"/>
              <a:t> </a:t>
            </a: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611560" y="256490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971600" y="4365104"/>
            <a:ext cx="66967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Za dodatne informacije: </a:t>
            </a:r>
          </a:p>
          <a:p>
            <a:r>
              <a:rPr lang="sl-SI" dirty="0" smtClean="0"/>
              <a:t>RRA SEVERNE PRIMORSKE d.o.o. Nova Gorica</a:t>
            </a:r>
          </a:p>
          <a:p>
            <a:r>
              <a:rPr lang="sl-SI" dirty="0" smtClean="0"/>
              <a:t>Trg Edvarda Kardelja 3</a:t>
            </a:r>
          </a:p>
          <a:p>
            <a:r>
              <a:rPr lang="sl-SI" dirty="0" smtClean="0"/>
              <a:t>5000 Nova Gorica</a:t>
            </a:r>
          </a:p>
          <a:p>
            <a:endParaRPr lang="sl-SI" dirty="0" smtClean="0"/>
          </a:p>
          <a:p>
            <a:r>
              <a:rPr lang="sl-SI" b="1" dirty="0" smtClean="0"/>
              <a:t>Tel: </a:t>
            </a:r>
            <a:r>
              <a:rPr lang="sl-SI" dirty="0" smtClean="0"/>
              <a:t>05 330 66 81</a:t>
            </a:r>
          </a:p>
          <a:p>
            <a:r>
              <a:rPr lang="sl-SI" b="1" dirty="0" smtClean="0"/>
              <a:t>E- pošta: </a:t>
            </a:r>
            <a:r>
              <a:rPr lang="sl-SI" dirty="0" err="1" smtClean="0">
                <a:hlinkClick r:id="rId3"/>
              </a:rPr>
              <a:t>fabijana.medvescek@rra</a:t>
            </a:r>
            <a:r>
              <a:rPr lang="sl-SI" dirty="0" smtClean="0">
                <a:hlinkClick r:id="rId3"/>
              </a:rPr>
              <a:t>-</a:t>
            </a:r>
            <a:r>
              <a:rPr lang="sl-SI" dirty="0" err="1" smtClean="0">
                <a:hlinkClick r:id="rId3"/>
              </a:rPr>
              <a:t>sp.si</a:t>
            </a:r>
            <a:r>
              <a:rPr lang="sl-SI" dirty="0" smtClean="0"/>
              <a:t>, </a:t>
            </a:r>
            <a:r>
              <a:rPr lang="sl-SI" dirty="0" err="1" smtClean="0">
                <a:hlinkClick r:id="rId4"/>
              </a:rPr>
              <a:t>tina.gerbec@rra</a:t>
            </a:r>
            <a:r>
              <a:rPr lang="sl-SI" dirty="0" smtClean="0">
                <a:hlinkClick r:id="rId4"/>
              </a:rPr>
              <a:t>-</a:t>
            </a:r>
            <a:r>
              <a:rPr lang="sl-SI" dirty="0" err="1" smtClean="0">
                <a:hlinkClick r:id="rId4"/>
              </a:rPr>
              <a:t>sp.si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802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solidFill>
                  <a:prstClr val="black"/>
                </a:solidFill>
                <a:latin typeface="+mn-lt"/>
              </a:rPr>
              <a:t>»Lokalni razvoj, ki ga vodi skupnost« - CLLD </a:t>
            </a:r>
            <a:endParaRPr lang="sl-SI" sz="32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l-SI" b="1" u="sng" dirty="0"/>
              <a:t>Namen CLLD </a:t>
            </a:r>
            <a:r>
              <a:rPr lang="sl-SI" dirty="0"/>
              <a:t>je spodbujanje celovitega in uravnoteženega razvoja lokalnih območij po pristopu »od spodaj navzgor</a:t>
            </a:r>
            <a:r>
              <a:rPr lang="sl-SI" dirty="0" smtClean="0"/>
              <a:t>«. Gre za aktivno vključevanje lokalnega prebivalstva </a:t>
            </a:r>
            <a:r>
              <a:rPr lang="sl-SI" dirty="0"/>
              <a:t>v skupno načrtovanje in odločanje o lastnem </a:t>
            </a:r>
            <a:r>
              <a:rPr lang="sl-SI" dirty="0" smtClean="0"/>
              <a:t>razvoju. </a:t>
            </a:r>
            <a:endParaRPr lang="sl-SI" dirty="0"/>
          </a:p>
          <a:p>
            <a:pPr algn="just"/>
            <a:endParaRPr lang="sl-SI" dirty="0"/>
          </a:p>
          <a:p>
            <a:pPr algn="just"/>
            <a:r>
              <a:rPr lang="sl-SI" dirty="0" smtClean="0"/>
              <a:t>Načrtovanje in odločanje </a:t>
            </a:r>
            <a:r>
              <a:rPr lang="sl-SI" dirty="0"/>
              <a:t>lokalnega prebivalstva o </a:t>
            </a:r>
            <a:r>
              <a:rPr lang="sl-SI" b="1" u="sng" dirty="0"/>
              <a:t>razvoju lokalnega območja </a:t>
            </a:r>
            <a:r>
              <a:rPr lang="sl-SI" dirty="0" smtClean="0"/>
              <a:t>se izvaja preko </a:t>
            </a:r>
            <a:r>
              <a:rPr lang="sl-SI" dirty="0"/>
              <a:t>posebnih lokalnih partnerstev, tako imenovanih </a:t>
            </a:r>
            <a:r>
              <a:rPr lang="sl-SI" b="1" u="sng" dirty="0"/>
              <a:t>lokalnih akcijskih skupin (LAS). </a:t>
            </a:r>
          </a:p>
          <a:p>
            <a:pPr lvl="0" algn="just"/>
            <a:endParaRPr lang="sl-SI" dirty="0"/>
          </a:p>
          <a:p>
            <a:pPr lvl="0" algn="just"/>
            <a:r>
              <a:rPr lang="sl-SI" b="1" u="sng" dirty="0"/>
              <a:t>Cilj CLLD</a:t>
            </a:r>
            <a:r>
              <a:rPr lang="sl-SI" b="1" dirty="0"/>
              <a:t> </a:t>
            </a:r>
            <a:r>
              <a:rPr lang="sl-SI" dirty="0"/>
              <a:t>je spodbujanje socialnega vključevanja ter boj proti revščini in kakršnikoli diskriminaciji, zmanjševanje regionalnih razvojnih razlik in gospodarski razvoj območij. Poleg tega pa je cilj prispevati k ohranjanju narave, varstvu okolja, kulturne dediščine, kulturne krajine in njenih elementov</a:t>
            </a:r>
            <a:r>
              <a:rPr lang="sl-SI" dirty="0" smtClean="0"/>
              <a:t>.</a:t>
            </a:r>
          </a:p>
          <a:p>
            <a:pPr lvl="0"/>
            <a:endParaRPr lang="sl-SI" dirty="0"/>
          </a:p>
          <a:p>
            <a:pPr lvl="0"/>
            <a:endParaRPr lang="sl-SI" dirty="0"/>
          </a:p>
          <a:p>
            <a:pPr lvl="0"/>
            <a:endParaRPr lang="sl-SI" dirty="0" smtClean="0">
              <a:solidFill>
                <a:prstClr val="black"/>
              </a:solidFill>
            </a:endParaRPr>
          </a:p>
          <a:p>
            <a:pPr lvl="0"/>
            <a:endParaRPr lang="sl-SI" dirty="0">
              <a:solidFill>
                <a:prstClr val="black"/>
              </a:solidFill>
            </a:endParaRPr>
          </a:p>
          <a:p>
            <a:pPr>
              <a:lnSpc>
                <a:spcPct val="80000"/>
              </a:lnSpc>
            </a:pPr>
            <a:endParaRPr lang="sl-SI" b="1" dirty="0" smtClean="0">
              <a:latin typeface="Myriad Pro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21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latin typeface="+mn-lt"/>
              </a:rPr>
              <a:t>»Lokalni razvoj, ki ga vodi skupnost« - </a:t>
            </a:r>
            <a:r>
              <a:rPr lang="sl-SI" sz="2400" b="1" dirty="0" smtClean="0">
                <a:latin typeface="+mn-lt"/>
              </a:rPr>
              <a:t>CLLD 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  <a:p>
            <a:endParaRPr lang="sl-SI" dirty="0" smtClean="0"/>
          </a:p>
          <a:p>
            <a:r>
              <a:rPr lang="sl-SI" dirty="0" smtClean="0"/>
              <a:t> 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88396" y="2468960"/>
            <a:ext cx="8540488" cy="4312830"/>
            <a:chOff x="588" y="2762"/>
            <a:chExt cx="13561" cy="7758"/>
          </a:xfrm>
        </p:grpSpPr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588" y="2762"/>
              <a:ext cx="13561" cy="7758"/>
              <a:chOff x="588" y="2762"/>
              <a:chExt cx="13561" cy="7758"/>
            </a:xfrm>
          </p:grpSpPr>
          <p:sp>
            <p:nvSpPr>
              <p:cNvPr id="3085" name="Freeform 5"/>
              <p:cNvSpPr>
                <a:spLocks/>
              </p:cNvSpPr>
              <p:nvPr/>
            </p:nvSpPr>
            <p:spPr bwMode="auto">
              <a:xfrm>
                <a:off x="588" y="2762"/>
                <a:ext cx="13561" cy="7758"/>
              </a:xfrm>
              <a:custGeom>
                <a:avLst/>
                <a:gdLst>
                  <a:gd name="T0" fmla="+- 0 588 588"/>
                  <a:gd name="T1" fmla="*/ T0 w 13561"/>
                  <a:gd name="T2" fmla="+- 0 10520 2762"/>
                  <a:gd name="T3" fmla="*/ 10520 h 7758"/>
                  <a:gd name="T4" fmla="+- 0 14148 588"/>
                  <a:gd name="T5" fmla="*/ T4 w 13561"/>
                  <a:gd name="T6" fmla="+- 0 10520 2762"/>
                  <a:gd name="T7" fmla="*/ 10520 h 7758"/>
                  <a:gd name="T8" fmla="+- 0 14148 588"/>
                  <a:gd name="T9" fmla="*/ T8 w 13561"/>
                  <a:gd name="T10" fmla="+- 0 2762 2762"/>
                  <a:gd name="T11" fmla="*/ 2762 h 7758"/>
                  <a:gd name="T12" fmla="+- 0 588 588"/>
                  <a:gd name="T13" fmla="*/ T12 w 13561"/>
                  <a:gd name="T14" fmla="+- 0 2762 2762"/>
                  <a:gd name="T15" fmla="*/ 2762 h 7758"/>
                  <a:gd name="T16" fmla="+- 0 588 588"/>
                  <a:gd name="T17" fmla="*/ T16 w 13561"/>
                  <a:gd name="T18" fmla="+- 0 10520 2762"/>
                  <a:gd name="T19" fmla="*/ 10520 h 775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3561" h="7758">
                    <a:moveTo>
                      <a:pt x="0" y="7758"/>
                    </a:moveTo>
                    <a:lnTo>
                      <a:pt x="13560" y="7758"/>
                    </a:lnTo>
                    <a:lnTo>
                      <a:pt x="13560" y="0"/>
                    </a:lnTo>
                    <a:lnTo>
                      <a:pt x="0" y="0"/>
                    </a:lnTo>
                    <a:lnTo>
                      <a:pt x="0" y="7758"/>
                    </a:lnTo>
                  </a:path>
                </a:pathLst>
              </a:custGeom>
              <a:solidFill>
                <a:srgbClr val="CCD1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7276" y="4671"/>
              <a:ext cx="4796" cy="808"/>
              <a:chOff x="7276" y="4671"/>
              <a:chExt cx="4796" cy="808"/>
            </a:xfrm>
          </p:grpSpPr>
          <p:sp>
            <p:nvSpPr>
              <p:cNvPr id="3084" name="Freeform 7"/>
              <p:cNvSpPr>
                <a:spLocks/>
              </p:cNvSpPr>
              <p:nvPr/>
            </p:nvSpPr>
            <p:spPr bwMode="auto">
              <a:xfrm>
                <a:off x="7276" y="4671"/>
                <a:ext cx="4796" cy="808"/>
              </a:xfrm>
              <a:custGeom>
                <a:avLst/>
                <a:gdLst>
                  <a:gd name="T0" fmla="+- 0 7276 7276"/>
                  <a:gd name="T1" fmla="*/ T0 w 4796"/>
                  <a:gd name="T2" fmla="+- 0 4671 4671"/>
                  <a:gd name="T3" fmla="*/ 4671 h 808"/>
                  <a:gd name="T4" fmla="+- 0 7276 7276"/>
                  <a:gd name="T5" fmla="*/ T4 w 4796"/>
                  <a:gd name="T6" fmla="+- 0 5091 4671"/>
                  <a:gd name="T7" fmla="*/ 5091 h 808"/>
                  <a:gd name="T8" fmla="+- 0 12071 7276"/>
                  <a:gd name="T9" fmla="*/ T8 w 4796"/>
                  <a:gd name="T10" fmla="+- 0 5091 4671"/>
                  <a:gd name="T11" fmla="*/ 5091 h 808"/>
                  <a:gd name="T12" fmla="+- 0 12071 7276"/>
                  <a:gd name="T13" fmla="*/ T12 w 4796"/>
                  <a:gd name="T14" fmla="+- 0 5479 4671"/>
                  <a:gd name="T15" fmla="*/ 5479 h 80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4796" h="808">
                    <a:moveTo>
                      <a:pt x="0" y="0"/>
                    </a:moveTo>
                    <a:lnTo>
                      <a:pt x="0" y="420"/>
                    </a:lnTo>
                    <a:lnTo>
                      <a:pt x="4795" y="420"/>
                    </a:lnTo>
                    <a:lnTo>
                      <a:pt x="4795" y="808"/>
                    </a:lnTo>
                  </a:path>
                </a:pathLst>
              </a:custGeom>
              <a:noFill/>
              <a:ln w="19050">
                <a:solidFill>
                  <a:srgbClr val="9D523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7276" y="4671"/>
              <a:ext cx="29" cy="808"/>
              <a:chOff x="7276" y="4671"/>
              <a:chExt cx="29" cy="808"/>
            </a:xfrm>
          </p:grpSpPr>
          <p:sp>
            <p:nvSpPr>
              <p:cNvPr id="3083" name="Freeform 9"/>
              <p:cNvSpPr>
                <a:spLocks/>
              </p:cNvSpPr>
              <p:nvPr/>
            </p:nvSpPr>
            <p:spPr bwMode="auto">
              <a:xfrm>
                <a:off x="7276" y="4671"/>
                <a:ext cx="29" cy="808"/>
              </a:xfrm>
              <a:custGeom>
                <a:avLst/>
                <a:gdLst>
                  <a:gd name="T0" fmla="+- 0 7276 7276"/>
                  <a:gd name="T1" fmla="*/ T0 w 29"/>
                  <a:gd name="T2" fmla="+- 0 4671 4671"/>
                  <a:gd name="T3" fmla="*/ 4671 h 808"/>
                  <a:gd name="T4" fmla="+- 0 7276 7276"/>
                  <a:gd name="T5" fmla="*/ T4 w 29"/>
                  <a:gd name="T6" fmla="+- 0 5091 4671"/>
                  <a:gd name="T7" fmla="*/ 5091 h 808"/>
                  <a:gd name="T8" fmla="+- 0 7305 7276"/>
                  <a:gd name="T9" fmla="*/ T8 w 29"/>
                  <a:gd name="T10" fmla="+- 0 5091 4671"/>
                  <a:gd name="T11" fmla="*/ 5091 h 808"/>
                  <a:gd name="T12" fmla="+- 0 7305 7276"/>
                  <a:gd name="T13" fmla="*/ T12 w 29"/>
                  <a:gd name="T14" fmla="+- 0 5479 4671"/>
                  <a:gd name="T15" fmla="*/ 5479 h 80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9" h="808">
                    <a:moveTo>
                      <a:pt x="0" y="0"/>
                    </a:moveTo>
                    <a:lnTo>
                      <a:pt x="0" y="420"/>
                    </a:lnTo>
                    <a:lnTo>
                      <a:pt x="29" y="420"/>
                    </a:lnTo>
                    <a:lnTo>
                      <a:pt x="29" y="808"/>
                    </a:lnTo>
                  </a:path>
                </a:pathLst>
              </a:custGeom>
              <a:noFill/>
              <a:ln w="19050">
                <a:solidFill>
                  <a:srgbClr val="9D523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2538" y="4671"/>
              <a:ext cx="4738" cy="808"/>
              <a:chOff x="2538" y="4671"/>
              <a:chExt cx="4738" cy="808"/>
            </a:xfrm>
          </p:grpSpPr>
          <p:sp>
            <p:nvSpPr>
              <p:cNvPr id="3082" name="Freeform 11"/>
              <p:cNvSpPr>
                <a:spLocks/>
              </p:cNvSpPr>
              <p:nvPr/>
            </p:nvSpPr>
            <p:spPr bwMode="auto">
              <a:xfrm>
                <a:off x="2538" y="4671"/>
                <a:ext cx="4738" cy="808"/>
              </a:xfrm>
              <a:custGeom>
                <a:avLst/>
                <a:gdLst>
                  <a:gd name="T0" fmla="+- 0 7276 2538"/>
                  <a:gd name="T1" fmla="*/ T0 w 4738"/>
                  <a:gd name="T2" fmla="+- 0 4671 4671"/>
                  <a:gd name="T3" fmla="*/ 4671 h 808"/>
                  <a:gd name="T4" fmla="+- 0 7276 2538"/>
                  <a:gd name="T5" fmla="*/ T4 w 4738"/>
                  <a:gd name="T6" fmla="+- 0 5091 4671"/>
                  <a:gd name="T7" fmla="*/ 5091 h 808"/>
                  <a:gd name="T8" fmla="+- 0 2538 2538"/>
                  <a:gd name="T9" fmla="*/ T8 w 4738"/>
                  <a:gd name="T10" fmla="+- 0 5091 4671"/>
                  <a:gd name="T11" fmla="*/ 5091 h 808"/>
                  <a:gd name="T12" fmla="+- 0 2538 2538"/>
                  <a:gd name="T13" fmla="*/ T12 w 4738"/>
                  <a:gd name="T14" fmla="+- 0 5479 4671"/>
                  <a:gd name="T15" fmla="*/ 5479 h 80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4738" h="808">
                    <a:moveTo>
                      <a:pt x="4738" y="0"/>
                    </a:moveTo>
                    <a:lnTo>
                      <a:pt x="4738" y="420"/>
                    </a:lnTo>
                    <a:lnTo>
                      <a:pt x="0" y="420"/>
                    </a:lnTo>
                    <a:lnTo>
                      <a:pt x="0" y="808"/>
                    </a:lnTo>
                  </a:path>
                </a:pathLst>
              </a:custGeom>
              <a:noFill/>
              <a:ln w="19050">
                <a:solidFill>
                  <a:srgbClr val="9D523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1" name="Group 12"/>
            <p:cNvGrpSpPr>
              <a:grpSpLocks/>
            </p:cNvGrpSpPr>
            <p:nvPr/>
          </p:nvGrpSpPr>
          <p:grpSpPr bwMode="auto">
            <a:xfrm>
              <a:off x="5429" y="2824"/>
              <a:ext cx="3693" cy="1847"/>
              <a:chOff x="5429" y="2824"/>
              <a:chExt cx="3693" cy="1847"/>
            </a:xfrm>
          </p:grpSpPr>
          <p:sp>
            <p:nvSpPr>
              <p:cNvPr id="3081" name="Freeform 13"/>
              <p:cNvSpPr>
                <a:spLocks/>
              </p:cNvSpPr>
              <p:nvPr/>
            </p:nvSpPr>
            <p:spPr bwMode="auto">
              <a:xfrm>
                <a:off x="5429" y="2824"/>
                <a:ext cx="3693" cy="1847"/>
              </a:xfrm>
              <a:custGeom>
                <a:avLst/>
                <a:gdLst>
                  <a:gd name="T0" fmla="+- 0 5429 5429"/>
                  <a:gd name="T1" fmla="*/ T0 w 3693"/>
                  <a:gd name="T2" fmla="+- 0 4671 2824"/>
                  <a:gd name="T3" fmla="*/ 4671 h 1847"/>
                  <a:gd name="T4" fmla="+- 0 9122 5429"/>
                  <a:gd name="T5" fmla="*/ T4 w 3693"/>
                  <a:gd name="T6" fmla="+- 0 4671 2824"/>
                  <a:gd name="T7" fmla="*/ 4671 h 1847"/>
                  <a:gd name="T8" fmla="+- 0 9122 5429"/>
                  <a:gd name="T9" fmla="*/ T8 w 3693"/>
                  <a:gd name="T10" fmla="+- 0 2824 2824"/>
                  <a:gd name="T11" fmla="*/ 2824 h 1847"/>
                  <a:gd name="T12" fmla="+- 0 5429 5429"/>
                  <a:gd name="T13" fmla="*/ T12 w 3693"/>
                  <a:gd name="T14" fmla="+- 0 2824 2824"/>
                  <a:gd name="T15" fmla="*/ 2824 h 1847"/>
                  <a:gd name="T16" fmla="+- 0 5429 5429"/>
                  <a:gd name="T17" fmla="*/ T16 w 3693"/>
                  <a:gd name="T18" fmla="+- 0 4671 2824"/>
                  <a:gd name="T19" fmla="*/ 4671 h 184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693" h="1847">
                    <a:moveTo>
                      <a:pt x="0" y="1847"/>
                    </a:moveTo>
                    <a:lnTo>
                      <a:pt x="3693" y="1847"/>
                    </a:lnTo>
                    <a:lnTo>
                      <a:pt x="3693" y="0"/>
                    </a:lnTo>
                    <a:lnTo>
                      <a:pt x="0" y="0"/>
                    </a:lnTo>
                    <a:lnTo>
                      <a:pt x="0" y="1847"/>
                    </a:lnTo>
                  </a:path>
                </a:pathLst>
              </a:custGeom>
              <a:solidFill>
                <a:srgbClr val="C569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sl-SI" b="1" dirty="0" smtClean="0"/>
                  <a:t>       </a:t>
                </a:r>
              </a:p>
              <a:p>
                <a:pPr algn="ctr"/>
                <a:r>
                  <a:rPr lang="sl-SI" b="1" dirty="0" smtClean="0"/>
                  <a:t>PARTNERSKI</a:t>
                </a:r>
              </a:p>
              <a:p>
                <a:pPr algn="ctr"/>
                <a:r>
                  <a:rPr lang="en-US" b="1" dirty="0" smtClean="0"/>
                  <a:t>SPORAZUM</a:t>
                </a:r>
                <a:endParaRPr lang="sl-SI" dirty="0"/>
              </a:p>
              <a:p>
                <a:endParaRPr lang="sl-SI" dirty="0"/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>
              <a:off x="5429" y="2824"/>
              <a:ext cx="3693" cy="1847"/>
              <a:chOff x="5429" y="2824"/>
              <a:chExt cx="3693" cy="1847"/>
            </a:xfrm>
          </p:grpSpPr>
          <p:sp>
            <p:nvSpPr>
              <p:cNvPr id="3080" name="Freeform 15"/>
              <p:cNvSpPr>
                <a:spLocks/>
              </p:cNvSpPr>
              <p:nvPr/>
            </p:nvSpPr>
            <p:spPr bwMode="auto">
              <a:xfrm>
                <a:off x="5429" y="2824"/>
                <a:ext cx="3693" cy="1847"/>
              </a:xfrm>
              <a:custGeom>
                <a:avLst/>
                <a:gdLst>
                  <a:gd name="T0" fmla="+- 0 5429 5429"/>
                  <a:gd name="T1" fmla="*/ T0 w 3693"/>
                  <a:gd name="T2" fmla="+- 0 4671 2824"/>
                  <a:gd name="T3" fmla="*/ 4671 h 1847"/>
                  <a:gd name="T4" fmla="+- 0 9122 5429"/>
                  <a:gd name="T5" fmla="*/ T4 w 3693"/>
                  <a:gd name="T6" fmla="+- 0 4671 2824"/>
                  <a:gd name="T7" fmla="*/ 4671 h 1847"/>
                  <a:gd name="T8" fmla="+- 0 9122 5429"/>
                  <a:gd name="T9" fmla="*/ T8 w 3693"/>
                  <a:gd name="T10" fmla="+- 0 2824 2824"/>
                  <a:gd name="T11" fmla="*/ 2824 h 1847"/>
                  <a:gd name="T12" fmla="+- 0 5429 5429"/>
                  <a:gd name="T13" fmla="*/ T12 w 3693"/>
                  <a:gd name="T14" fmla="+- 0 2824 2824"/>
                  <a:gd name="T15" fmla="*/ 2824 h 1847"/>
                  <a:gd name="T16" fmla="+- 0 5429 5429"/>
                  <a:gd name="T17" fmla="*/ T16 w 3693"/>
                  <a:gd name="T18" fmla="+- 0 4671 2824"/>
                  <a:gd name="T19" fmla="*/ 4671 h 184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693" h="1847">
                    <a:moveTo>
                      <a:pt x="0" y="1847"/>
                    </a:moveTo>
                    <a:lnTo>
                      <a:pt x="3693" y="1847"/>
                    </a:lnTo>
                    <a:lnTo>
                      <a:pt x="3693" y="0"/>
                    </a:lnTo>
                    <a:lnTo>
                      <a:pt x="0" y="0"/>
                    </a:lnTo>
                    <a:lnTo>
                      <a:pt x="0" y="1847"/>
                    </a:lnTo>
                    <a:close/>
                  </a:path>
                </a:pathLst>
              </a:custGeom>
              <a:noFill/>
              <a:ln w="1905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3" name="Group 16"/>
            <p:cNvGrpSpPr>
              <a:grpSpLocks/>
            </p:cNvGrpSpPr>
            <p:nvPr/>
          </p:nvGrpSpPr>
          <p:grpSpPr bwMode="auto">
            <a:xfrm>
              <a:off x="691" y="5479"/>
              <a:ext cx="3693" cy="1946"/>
              <a:chOff x="691" y="5479"/>
              <a:chExt cx="3693" cy="1946"/>
            </a:xfrm>
          </p:grpSpPr>
          <p:sp>
            <p:nvSpPr>
              <p:cNvPr id="3079" name="Freeform 17"/>
              <p:cNvSpPr>
                <a:spLocks/>
              </p:cNvSpPr>
              <p:nvPr/>
            </p:nvSpPr>
            <p:spPr bwMode="auto">
              <a:xfrm>
                <a:off x="691" y="5479"/>
                <a:ext cx="3693" cy="1946"/>
              </a:xfrm>
              <a:custGeom>
                <a:avLst/>
                <a:gdLst>
                  <a:gd name="T0" fmla="+- 0 691 691"/>
                  <a:gd name="T1" fmla="*/ T0 w 3693"/>
                  <a:gd name="T2" fmla="+- 0 7425 5479"/>
                  <a:gd name="T3" fmla="*/ 7425 h 1946"/>
                  <a:gd name="T4" fmla="+- 0 4384 691"/>
                  <a:gd name="T5" fmla="*/ T4 w 3693"/>
                  <a:gd name="T6" fmla="+- 0 7425 5479"/>
                  <a:gd name="T7" fmla="*/ 7425 h 1946"/>
                  <a:gd name="T8" fmla="+- 0 4384 691"/>
                  <a:gd name="T9" fmla="*/ T8 w 3693"/>
                  <a:gd name="T10" fmla="+- 0 5479 5479"/>
                  <a:gd name="T11" fmla="*/ 5479 h 1946"/>
                  <a:gd name="T12" fmla="+- 0 691 691"/>
                  <a:gd name="T13" fmla="*/ T12 w 3693"/>
                  <a:gd name="T14" fmla="+- 0 5479 5479"/>
                  <a:gd name="T15" fmla="*/ 5479 h 1946"/>
                  <a:gd name="T16" fmla="+- 0 691 691"/>
                  <a:gd name="T17" fmla="*/ T16 w 3693"/>
                  <a:gd name="T18" fmla="+- 0 7425 5479"/>
                  <a:gd name="T19" fmla="*/ 7425 h 194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693" h="1946">
                    <a:moveTo>
                      <a:pt x="0" y="1946"/>
                    </a:moveTo>
                    <a:lnTo>
                      <a:pt x="3693" y="1946"/>
                    </a:lnTo>
                    <a:lnTo>
                      <a:pt x="3693" y="0"/>
                    </a:lnTo>
                    <a:lnTo>
                      <a:pt x="0" y="0"/>
                    </a:lnTo>
                    <a:lnTo>
                      <a:pt x="0" y="1946"/>
                    </a:lnTo>
                  </a:path>
                </a:pathLst>
              </a:custGeom>
              <a:solidFill>
                <a:srgbClr val="92D0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250825" marR="161925" algn="ctr">
                  <a:lnSpc>
                    <a:spcPts val="2135"/>
                  </a:lnSpc>
                  <a:spcAft>
                    <a:spcPts val="0"/>
                  </a:spcAft>
                </a:pPr>
                <a:r>
                  <a:rPr lang="en-US" dirty="0">
                    <a:ea typeface="Calibri"/>
                    <a:cs typeface="Calibri"/>
                  </a:rPr>
                  <a:t>P</a:t>
                </a:r>
                <a:r>
                  <a:rPr lang="en-US" spc="-25" dirty="0">
                    <a:ea typeface="Calibri"/>
                    <a:cs typeface="Calibri"/>
                  </a:rPr>
                  <a:t>r</a:t>
                </a:r>
                <a:r>
                  <a:rPr lang="en-US" dirty="0">
                    <a:ea typeface="Calibri"/>
                    <a:cs typeface="Calibri"/>
                  </a:rPr>
                  <a:t>og</a:t>
                </a:r>
                <a:r>
                  <a:rPr lang="en-US" spc="-35" dirty="0">
                    <a:ea typeface="Calibri"/>
                    <a:cs typeface="Calibri"/>
                  </a:rPr>
                  <a:t>r</a:t>
                </a:r>
                <a:r>
                  <a:rPr lang="en-US" dirty="0">
                    <a:ea typeface="Calibri"/>
                    <a:cs typeface="Calibri"/>
                  </a:rPr>
                  <a:t>am </a:t>
                </a:r>
                <a:r>
                  <a:rPr lang="en-US" spc="-40" dirty="0" err="1">
                    <a:ea typeface="Calibri"/>
                    <a:cs typeface="Calibri"/>
                  </a:rPr>
                  <a:t>r</a:t>
                </a:r>
                <a:r>
                  <a:rPr lang="en-US" dirty="0" err="1">
                    <a:ea typeface="Calibri"/>
                    <a:cs typeface="Calibri"/>
                  </a:rPr>
                  <a:t>a</a:t>
                </a:r>
                <a:r>
                  <a:rPr lang="en-US" spc="-5" dirty="0" err="1">
                    <a:ea typeface="Calibri"/>
                    <a:cs typeface="Calibri"/>
                  </a:rPr>
                  <a:t>z</a:t>
                </a:r>
                <a:r>
                  <a:rPr lang="en-US" spc="-10" dirty="0" err="1">
                    <a:ea typeface="Calibri"/>
                    <a:cs typeface="Calibri"/>
                  </a:rPr>
                  <a:t>v</a:t>
                </a:r>
                <a:r>
                  <a:rPr lang="en-US" dirty="0" err="1">
                    <a:ea typeface="Calibri"/>
                    <a:cs typeface="Calibri"/>
                  </a:rPr>
                  <a:t>oja</a:t>
                </a:r>
                <a:endParaRPr lang="sl-SI" sz="1100" dirty="0">
                  <a:ea typeface="Calibri"/>
                  <a:cs typeface="Times New Roman"/>
                </a:endParaRPr>
              </a:p>
              <a:p>
                <a:pPr marL="45085" algn="ctr">
                  <a:lnSpc>
                    <a:spcPts val="1945"/>
                  </a:lnSpc>
                  <a:spcAft>
                    <a:spcPts val="0"/>
                  </a:spcAft>
                </a:pPr>
                <a:r>
                  <a:rPr lang="en-US" spc="5" dirty="0" err="1">
                    <a:ea typeface="Calibri"/>
                    <a:cs typeface="Calibri"/>
                  </a:rPr>
                  <a:t>p</a:t>
                </a:r>
                <a:r>
                  <a:rPr lang="en-US" dirty="0" err="1">
                    <a:ea typeface="Calibri"/>
                    <a:cs typeface="Calibri"/>
                  </a:rPr>
                  <a:t>o</a:t>
                </a:r>
                <a:r>
                  <a:rPr lang="en-US" spc="5" dirty="0" err="1">
                    <a:ea typeface="Calibri"/>
                    <a:cs typeface="Calibri"/>
                  </a:rPr>
                  <a:t>d</a:t>
                </a:r>
                <a:r>
                  <a:rPr lang="en-US" spc="-20" dirty="0" err="1">
                    <a:ea typeface="Calibri"/>
                    <a:cs typeface="Calibri"/>
                  </a:rPr>
                  <a:t>e</a:t>
                </a:r>
                <a:r>
                  <a:rPr lang="en-US" spc="-30" dirty="0" err="1">
                    <a:ea typeface="Calibri"/>
                    <a:cs typeface="Calibri"/>
                  </a:rPr>
                  <a:t>ž</a:t>
                </a:r>
                <a:r>
                  <a:rPr lang="en-US" spc="-5" dirty="0" err="1">
                    <a:ea typeface="Calibri"/>
                    <a:cs typeface="Calibri"/>
                  </a:rPr>
                  <a:t>e</a:t>
                </a:r>
                <a:r>
                  <a:rPr lang="en-US" spc="-10" dirty="0" err="1">
                    <a:ea typeface="Calibri"/>
                    <a:cs typeface="Calibri"/>
                  </a:rPr>
                  <a:t>l</a:t>
                </a:r>
                <a:r>
                  <a:rPr lang="en-US" dirty="0" err="1">
                    <a:ea typeface="Calibri"/>
                    <a:cs typeface="Calibri"/>
                  </a:rPr>
                  <a:t>ja</a:t>
                </a:r>
                <a:r>
                  <a:rPr lang="en-US" spc="-25" dirty="0">
                    <a:ea typeface="Calibri"/>
                    <a:cs typeface="Calibri"/>
                  </a:rPr>
                  <a:t> </a:t>
                </a:r>
                <a:r>
                  <a:rPr lang="en-US" dirty="0">
                    <a:ea typeface="Calibri"/>
                    <a:cs typeface="Calibri"/>
                  </a:rPr>
                  <a:t>201</a:t>
                </a:r>
                <a:r>
                  <a:rPr lang="en-US" spc="5" dirty="0">
                    <a:ea typeface="Calibri"/>
                    <a:cs typeface="Calibri"/>
                  </a:rPr>
                  <a:t>4</a:t>
                </a:r>
                <a:r>
                  <a:rPr lang="en-US" dirty="0">
                    <a:ea typeface="Calibri"/>
                    <a:cs typeface="Calibri"/>
                  </a:rPr>
                  <a:t>-2020</a:t>
                </a:r>
                <a:endParaRPr lang="sl-SI" sz="1100" dirty="0">
                  <a:ea typeface="Calibri"/>
                  <a:cs typeface="Times New Roman"/>
                </a:endParaRPr>
              </a:p>
              <a:p>
                <a:pPr>
                  <a:lnSpc>
                    <a:spcPts val="500"/>
                  </a:lnSpc>
                  <a:spcBef>
                    <a:spcPts val="5"/>
                  </a:spcBef>
                  <a:spcAft>
                    <a:spcPts val="0"/>
                  </a:spcAft>
                </a:pPr>
                <a:r>
                  <a:rPr lang="en-US" sz="500" dirty="0">
                    <a:ea typeface="Calibri"/>
                    <a:cs typeface="Times New Roman"/>
                  </a:rPr>
                  <a:t> </a:t>
                </a:r>
                <a:endParaRPr lang="sl-SI" sz="1100" dirty="0">
                  <a:ea typeface="Calibri"/>
                  <a:cs typeface="Times New Roman"/>
                </a:endParaRPr>
              </a:p>
              <a:p>
                <a:pPr marL="727075" marR="638175"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b="1" dirty="0" smtClean="0">
                    <a:ea typeface="Calibri"/>
                    <a:cs typeface="Calibri"/>
                  </a:rPr>
                  <a:t>E</a:t>
                </a:r>
                <a:r>
                  <a:rPr lang="en-US" b="1" spc="-15" dirty="0" smtClean="0">
                    <a:ea typeface="Calibri"/>
                    <a:cs typeface="Calibri"/>
                  </a:rPr>
                  <a:t>K</a:t>
                </a:r>
                <a:r>
                  <a:rPr lang="en-US" b="1" dirty="0" smtClean="0">
                    <a:ea typeface="Calibri"/>
                    <a:cs typeface="Calibri"/>
                  </a:rPr>
                  <a:t>SRP</a:t>
                </a:r>
                <a:endParaRPr lang="sl-SI" b="1" dirty="0" smtClean="0">
                  <a:ea typeface="Calibri"/>
                  <a:cs typeface="Calibri"/>
                </a:endParaRPr>
              </a:p>
              <a:p>
                <a:pPr marL="727075" marR="638175" algn="ctr">
                  <a:lnSpc>
                    <a:spcPct val="115000"/>
                  </a:lnSpc>
                  <a:spcAft>
                    <a:spcPts val="0"/>
                  </a:spcAft>
                </a:pPr>
                <a:endParaRPr lang="sl-SI" sz="1100" dirty="0"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691" y="5479"/>
              <a:ext cx="3693" cy="1946"/>
              <a:chOff x="691" y="5479"/>
              <a:chExt cx="3693" cy="1946"/>
            </a:xfrm>
          </p:grpSpPr>
          <p:sp>
            <p:nvSpPr>
              <p:cNvPr id="3078" name="Freeform 19"/>
              <p:cNvSpPr>
                <a:spLocks/>
              </p:cNvSpPr>
              <p:nvPr/>
            </p:nvSpPr>
            <p:spPr bwMode="auto">
              <a:xfrm>
                <a:off x="691" y="5479"/>
                <a:ext cx="3693" cy="1946"/>
              </a:xfrm>
              <a:custGeom>
                <a:avLst/>
                <a:gdLst>
                  <a:gd name="T0" fmla="+- 0 691 691"/>
                  <a:gd name="T1" fmla="*/ T0 w 3693"/>
                  <a:gd name="T2" fmla="+- 0 7425 5479"/>
                  <a:gd name="T3" fmla="*/ 7425 h 1946"/>
                  <a:gd name="T4" fmla="+- 0 4384 691"/>
                  <a:gd name="T5" fmla="*/ T4 w 3693"/>
                  <a:gd name="T6" fmla="+- 0 7425 5479"/>
                  <a:gd name="T7" fmla="*/ 7425 h 1946"/>
                  <a:gd name="T8" fmla="+- 0 4384 691"/>
                  <a:gd name="T9" fmla="*/ T8 w 3693"/>
                  <a:gd name="T10" fmla="+- 0 5479 5479"/>
                  <a:gd name="T11" fmla="*/ 5479 h 1946"/>
                  <a:gd name="T12" fmla="+- 0 691 691"/>
                  <a:gd name="T13" fmla="*/ T12 w 3693"/>
                  <a:gd name="T14" fmla="+- 0 5479 5479"/>
                  <a:gd name="T15" fmla="*/ 5479 h 1946"/>
                  <a:gd name="T16" fmla="+- 0 691 691"/>
                  <a:gd name="T17" fmla="*/ T16 w 3693"/>
                  <a:gd name="T18" fmla="+- 0 7425 5479"/>
                  <a:gd name="T19" fmla="*/ 7425 h 194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693" h="1946">
                    <a:moveTo>
                      <a:pt x="0" y="1946"/>
                    </a:moveTo>
                    <a:lnTo>
                      <a:pt x="3693" y="1946"/>
                    </a:lnTo>
                    <a:lnTo>
                      <a:pt x="3693" y="0"/>
                    </a:lnTo>
                    <a:lnTo>
                      <a:pt x="0" y="0"/>
                    </a:lnTo>
                    <a:lnTo>
                      <a:pt x="0" y="1946"/>
                    </a:lnTo>
                    <a:close/>
                  </a:path>
                </a:pathLst>
              </a:custGeom>
              <a:noFill/>
              <a:ln w="1905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5" name="Group 20"/>
            <p:cNvGrpSpPr>
              <a:grpSpLocks/>
            </p:cNvGrpSpPr>
            <p:nvPr/>
          </p:nvGrpSpPr>
          <p:grpSpPr bwMode="auto">
            <a:xfrm>
              <a:off x="5160" y="5479"/>
              <a:ext cx="4289" cy="2756"/>
              <a:chOff x="5160" y="5479"/>
              <a:chExt cx="4289" cy="2756"/>
            </a:xfrm>
          </p:grpSpPr>
          <p:sp>
            <p:nvSpPr>
              <p:cNvPr id="3077" name="Freeform 21"/>
              <p:cNvSpPr>
                <a:spLocks/>
              </p:cNvSpPr>
              <p:nvPr/>
            </p:nvSpPr>
            <p:spPr bwMode="auto">
              <a:xfrm>
                <a:off x="5160" y="5479"/>
                <a:ext cx="4289" cy="2756"/>
              </a:xfrm>
              <a:custGeom>
                <a:avLst/>
                <a:gdLst>
                  <a:gd name="T0" fmla="+- 0 5160 5160"/>
                  <a:gd name="T1" fmla="*/ T0 w 4289"/>
                  <a:gd name="T2" fmla="+- 0 8235 5479"/>
                  <a:gd name="T3" fmla="*/ 8235 h 2756"/>
                  <a:gd name="T4" fmla="+- 0 9449 5160"/>
                  <a:gd name="T5" fmla="*/ T4 w 4289"/>
                  <a:gd name="T6" fmla="+- 0 8235 5479"/>
                  <a:gd name="T7" fmla="*/ 8235 h 2756"/>
                  <a:gd name="T8" fmla="+- 0 9449 5160"/>
                  <a:gd name="T9" fmla="*/ T8 w 4289"/>
                  <a:gd name="T10" fmla="+- 0 5479 5479"/>
                  <a:gd name="T11" fmla="*/ 5479 h 2756"/>
                  <a:gd name="T12" fmla="+- 0 5160 5160"/>
                  <a:gd name="T13" fmla="*/ T12 w 4289"/>
                  <a:gd name="T14" fmla="+- 0 5479 5479"/>
                  <a:gd name="T15" fmla="*/ 5479 h 2756"/>
                  <a:gd name="T16" fmla="+- 0 5160 5160"/>
                  <a:gd name="T17" fmla="*/ T16 w 4289"/>
                  <a:gd name="T18" fmla="+- 0 8235 5479"/>
                  <a:gd name="T19" fmla="*/ 8235 h 275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4289" h="2756">
                    <a:moveTo>
                      <a:pt x="0" y="2756"/>
                    </a:moveTo>
                    <a:lnTo>
                      <a:pt x="4289" y="2756"/>
                    </a:lnTo>
                    <a:lnTo>
                      <a:pt x="4289" y="0"/>
                    </a:lnTo>
                    <a:lnTo>
                      <a:pt x="0" y="0"/>
                    </a:lnTo>
                    <a:lnTo>
                      <a:pt x="0" y="2756"/>
                    </a:lnTo>
                  </a:path>
                </a:pathLst>
              </a:custGeom>
              <a:solidFill>
                <a:srgbClr val="FFC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sl-SI" dirty="0"/>
                  <a:t>Operativni program za izvajanje Evropske kohezijske politike v obdobju 2014 -</a:t>
                </a:r>
                <a:r>
                  <a:rPr lang="sl-SI" dirty="0" smtClean="0"/>
                  <a:t>2020</a:t>
                </a:r>
                <a:endParaRPr lang="sl-SI" dirty="0"/>
              </a:p>
              <a:p>
                <a:pPr algn="ctr"/>
                <a:r>
                  <a:rPr lang="sl-SI" b="1" dirty="0" smtClean="0"/>
                  <a:t>ESRR</a:t>
                </a:r>
                <a:endParaRPr lang="sl-SI" b="1" dirty="0"/>
              </a:p>
              <a:p>
                <a:endParaRPr lang="sl-SI" dirty="0"/>
              </a:p>
            </p:txBody>
          </p:sp>
        </p:grpSp>
        <p:grpSp>
          <p:nvGrpSpPr>
            <p:cNvPr id="16" name="Group 22"/>
            <p:cNvGrpSpPr>
              <a:grpSpLocks/>
            </p:cNvGrpSpPr>
            <p:nvPr/>
          </p:nvGrpSpPr>
          <p:grpSpPr bwMode="auto">
            <a:xfrm>
              <a:off x="5160" y="5479"/>
              <a:ext cx="4289" cy="2756"/>
              <a:chOff x="5160" y="5479"/>
              <a:chExt cx="4289" cy="2756"/>
            </a:xfrm>
          </p:grpSpPr>
          <p:sp>
            <p:nvSpPr>
              <p:cNvPr id="3076" name="Freeform 23"/>
              <p:cNvSpPr>
                <a:spLocks/>
              </p:cNvSpPr>
              <p:nvPr/>
            </p:nvSpPr>
            <p:spPr bwMode="auto">
              <a:xfrm>
                <a:off x="5160" y="5479"/>
                <a:ext cx="4289" cy="2756"/>
              </a:xfrm>
              <a:custGeom>
                <a:avLst/>
                <a:gdLst>
                  <a:gd name="T0" fmla="+- 0 5160 5160"/>
                  <a:gd name="T1" fmla="*/ T0 w 4289"/>
                  <a:gd name="T2" fmla="+- 0 8235 5479"/>
                  <a:gd name="T3" fmla="*/ 8235 h 2756"/>
                  <a:gd name="T4" fmla="+- 0 9449 5160"/>
                  <a:gd name="T5" fmla="*/ T4 w 4289"/>
                  <a:gd name="T6" fmla="+- 0 8235 5479"/>
                  <a:gd name="T7" fmla="*/ 8235 h 2756"/>
                  <a:gd name="T8" fmla="+- 0 9449 5160"/>
                  <a:gd name="T9" fmla="*/ T8 w 4289"/>
                  <a:gd name="T10" fmla="+- 0 5479 5479"/>
                  <a:gd name="T11" fmla="*/ 5479 h 2756"/>
                  <a:gd name="T12" fmla="+- 0 5160 5160"/>
                  <a:gd name="T13" fmla="*/ T12 w 4289"/>
                  <a:gd name="T14" fmla="+- 0 5479 5479"/>
                  <a:gd name="T15" fmla="*/ 5479 h 2756"/>
                  <a:gd name="T16" fmla="+- 0 5160 5160"/>
                  <a:gd name="T17" fmla="*/ T16 w 4289"/>
                  <a:gd name="T18" fmla="+- 0 8235 5479"/>
                  <a:gd name="T19" fmla="*/ 8235 h 275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4289" h="2756">
                    <a:moveTo>
                      <a:pt x="0" y="2756"/>
                    </a:moveTo>
                    <a:lnTo>
                      <a:pt x="4289" y="2756"/>
                    </a:lnTo>
                    <a:lnTo>
                      <a:pt x="4289" y="0"/>
                    </a:lnTo>
                    <a:lnTo>
                      <a:pt x="0" y="0"/>
                    </a:lnTo>
                    <a:lnTo>
                      <a:pt x="0" y="2756"/>
                    </a:lnTo>
                    <a:close/>
                  </a:path>
                </a:pathLst>
              </a:custGeom>
              <a:noFill/>
              <a:ln w="1905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7" name="Group 24"/>
            <p:cNvGrpSpPr>
              <a:grpSpLocks/>
            </p:cNvGrpSpPr>
            <p:nvPr/>
          </p:nvGrpSpPr>
          <p:grpSpPr bwMode="auto">
            <a:xfrm>
              <a:off x="10035" y="5424"/>
              <a:ext cx="3693" cy="2584"/>
              <a:chOff x="10035" y="5424"/>
              <a:chExt cx="3693" cy="2584"/>
            </a:xfrm>
          </p:grpSpPr>
          <p:sp>
            <p:nvSpPr>
              <p:cNvPr id="3075" name="Freeform 25"/>
              <p:cNvSpPr>
                <a:spLocks/>
              </p:cNvSpPr>
              <p:nvPr/>
            </p:nvSpPr>
            <p:spPr bwMode="auto">
              <a:xfrm>
                <a:off x="10035" y="5424"/>
                <a:ext cx="3693" cy="2584"/>
              </a:xfrm>
              <a:custGeom>
                <a:avLst/>
                <a:gdLst>
                  <a:gd name="T0" fmla="+- 0 10035 10035"/>
                  <a:gd name="T1" fmla="*/ T0 w 3693"/>
                  <a:gd name="T2" fmla="+- 0 8008 5424"/>
                  <a:gd name="T3" fmla="*/ 8008 h 2584"/>
                  <a:gd name="T4" fmla="+- 0 13728 10035"/>
                  <a:gd name="T5" fmla="*/ T4 w 3693"/>
                  <a:gd name="T6" fmla="+- 0 8008 5424"/>
                  <a:gd name="T7" fmla="*/ 8008 h 2584"/>
                  <a:gd name="T8" fmla="+- 0 13728 10035"/>
                  <a:gd name="T9" fmla="*/ T8 w 3693"/>
                  <a:gd name="T10" fmla="+- 0 5424 5424"/>
                  <a:gd name="T11" fmla="*/ 5424 h 2584"/>
                  <a:gd name="T12" fmla="+- 0 10035 10035"/>
                  <a:gd name="T13" fmla="*/ T12 w 3693"/>
                  <a:gd name="T14" fmla="+- 0 5424 5424"/>
                  <a:gd name="T15" fmla="*/ 5424 h 2584"/>
                  <a:gd name="T16" fmla="+- 0 10035 10035"/>
                  <a:gd name="T17" fmla="*/ T16 w 3693"/>
                  <a:gd name="T18" fmla="+- 0 8008 5424"/>
                  <a:gd name="T19" fmla="*/ 8008 h 258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693" h="2584">
                    <a:moveTo>
                      <a:pt x="0" y="2584"/>
                    </a:moveTo>
                    <a:lnTo>
                      <a:pt x="3693" y="2584"/>
                    </a:lnTo>
                    <a:lnTo>
                      <a:pt x="3693" y="0"/>
                    </a:lnTo>
                    <a:lnTo>
                      <a:pt x="0" y="0"/>
                    </a:lnTo>
                    <a:lnTo>
                      <a:pt x="0" y="2584"/>
                    </a:lnTo>
                  </a:path>
                </a:pathLst>
              </a:custGeom>
              <a:solidFill>
                <a:srgbClr val="00A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R="33020" algn="ctr">
                  <a:lnSpc>
                    <a:spcPts val="1940"/>
                  </a:lnSpc>
                  <a:spcBef>
                    <a:spcPts val="445"/>
                  </a:spcBef>
                  <a:spcAft>
                    <a:spcPts val="0"/>
                  </a:spcAft>
                </a:pPr>
                <a:r>
                  <a:rPr lang="en-US" dirty="0" err="1" smtClean="0">
                    <a:ea typeface="Calibri"/>
                    <a:cs typeface="Calibri"/>
                  </a:rPr>
                  <a:t>Ope</a:t>
                </a:r>
                <a:r>
                  <a:rPr lang="en-US" spc="-35" dirty="0" err="1" smtClean="0">
                    <a:ea typeface="Calibri"/>
                    <a:cs typeface="Calibri"/>
                  </a:rPr>
                  <a:t>r</a:t>
                </a:r>
                <a:r>
                  <a:rPr lang="en-US" spc="-10" dirty="0" err="1" smtClean="0">
                    <a:ea typeface="Calibri"/>
                    <a:cs typeface="Calibri"/>
                  </a:rPr>
                  <a:t>a</a:t>
                </a:r>
                <a:r>
                  <a:rPr lang="en-US" dirty="0" err="1" smtClean="0">
                    <a:ea typeface="Calibri"/>
                    <a:cs typeface="Calibri"/>
                  </a:rPr>
                  <a:t>t</a:t>
                </a:r>
                <a:r>
                  <a:rPr lang="en-US" spc="-10" dirty="0" err="1" smtClean="0">
                    <a:ea typeface="Calibri"/>
                    <a:cs typeface="Calibri"/>
                  </a:rPr>
                  <a:t>i</a:t>
                </a:r>
                <a:r>
                  <a:rPr lang="en-US" dirty="0" err="1" smtClean="0">
                    <a:ea typeface="Calibri"/>
                    <a:cs typeface="Calibri"/>
                  </a:rPr>
                  <a:t>vni</a:t>
                </a:r>
                <a:endParaRPr lang="sl-SI" dirty="0" smtClean="0">
                  <a:ea typeface="Calibri"/>
                  <a:cs typeface="Calibri"/>
                </a:endParaRPr>
              </a:p>
              <a:p>
                <a:pPr marR="33020" algn="ctr">
                  <a:lnSpc>
                    <a:spcPts val="1940"/>
                  </a:lnSpc>
                  <a:spcBef>
                    <a:spcPts val="445"/>
                  </a:spcBef>
                  <a:spcAft>
                    <a:spcPts val="0"/>
                  </a:spcAft>
                </a:pPr>
                <a:r>
                  <a:rPr lang="sl-SI" spc="5" dirty="0">
                    <a:ea typeface="Calibri"/>
                    <a:cs typeface="Calibri"/>
                  </a:rPr>
                  <a:t>p</a:t>
                </a:r>
                <a:r>
                  <a:rPr lang="en-US" spc="-30" dirty="0" err="1" smtClean="0">
                    <a:ea typeface="Calibri"/>
                    <a:cs typeface="Calibri"/>
                  </a:rPr>
                  <a:t>r</a:t>
                </a:r>
                <a:r>
                  <a:rPr lang="en-US" dirty="0" err="1" smtClean="0">
                    <a:ea typeface="Calibri"/>
                    <a:cs typeface="Calibri"/>
                  </a:rPr>
                  <a:t>og</a:t>
                </a:r>
                <a:r>
                  <a:rPr lang="en-US" spc="-35" dirty="0" err="1" smtClean="0">
                    <a:ea typeface="Calibri"/>
                    <a:cs typeface="Calibri"/>
                  </a:rPr>
                  <a:t>r</a:t>
                </a:r>
                <a:r>
                  <a:rPr lang="en-US" dirty="0" err="1" smtClean="0">
                    <a:ea typeface="Calibri"/>
                    <a:cs typeface="Calibri"/>
                  </a:rPr>
                  <a:t>am</a:t>
                </a:r>
                <a:endParaRPr lang="sl-SI" dirty="0" smtClean="0">
                  <a:ea typeface="Calibri"/>
                  <a:cs typeface="Calibri"/>
                </a:endParaRPr>
              </a:p>
              <a:p>
                <a:pPr marR="33020" algn="ctr">
                  <a:lnSpc>
                    <a:spcPts val="1940"/>
                  </a:lnSpc>
                  <a:spcBef>
                    <a:spcPts val="445"/>
                  </a:spcBef>
                  <a:spcAft>
                    <a:spcPts val="0"/>
                  </a:spcAft>
                </a:pPr>
                <a:r>
                  <a:rPr lang="en-US" spc="-40" dirty="0" err="1" smtClean="0">
                    <a:ea typeface="Calibri"/>
                    <a:cs typeface="Calibri"/>
                  </a:rPr>
                  <a:t>E</a:t>
                </a:r>
                <a:r>
                  <a:rPr lang="en-US" dirty="0" err="1" smtClean="0">
                    <a:ea typeface="Calibri"/>
                    <a:cs typeface="Calibri"/>
                  </a:rPr>
                  <a:t>v</a:t>
                </a:r>
                <a:r>
                  <a:rPr lang="en-US" spc="-25" dirty="0" err="1" smtClean="0">
                    <a:ea typeface="Calibri"/>
                    <a:cs typeface="Calibri"/>
                  </a:rPr>
                  <a:t>r</a:t>
                </a:r>
                <a:r>
                  <a:rPr lang="en-US" dirty="0" err="1" smtClean="0">
                    <a:ea typeface="Calibri"/>
                    <a:cs typeface="Calibri"/>
                  </a:rPr>
                  <a:t>o</a:t>
                </a:r>
                <a:r>
                  <a:rPr lang="en-US" spc="-15" dirty="0" err="1" smtClean="0">
                    <a:ea typeface="Calibri"/>
                    <a:cs typeface="Calibri"/>
                  </a:rPr>
                  <a:t>p</a:t>
                </a:r>
                <a:r>
                  <a:rPr lang="en-US" dirty="0" err="1" smtClean="0">
                    <a:ea typeface="Calibri"/>
                    <a:cs typeface="Calibri"/>
                  </a:rPr>
                  <a:t>s</a:t>
                </a:r>
                <a:r>
                  <a:rPr lang="en-US" spc="-60" dirty="0" err="1" smtClean="0">
                    <a:ea typeface="Calibri"/>
                    <a:cs typeface="Calibri"/>
                  </a:rPr>
                  <a:t>k</a:t>
                </a:r>
                <a:r>
                  <a:rPr lang="en-US" dirty="0" err="1" smtClean="0">
                    <a:ea typeface="Calibri"/>
                    <a:cs typeface="Calibri"/>
                  </a:rPr>
                  <a:t>e</a:t>
                </a:r>
                <a:r>
                  <a:rPr lang="en-US" spc="-30" dirty="0" err="1" smtClean="0">
                    <a:ea typeface="Calibri"/>
                    <a:cs typeface="Calibri"/>
                  </a:rPr>
                  <a:t>g</a:t>
                </a:r>
                <a:r>
                  <a:rPr lang="en-US" dirty="0" err="1" smtClean="0">
                    <a:ea typeface="Calibri"/>
                    <a:cs typeface="Calibri"/>
                  </a:rPr>
                  <a:t>a</a:t>
                </a:r>
                <a:r>
                  <a:rPr lang="en-US" spc="-10" dirty="0" smtClean="0">
                    <a:ea typeface="Calibri"/>
                    <a:cs typeface="Calibri"/>
                  </a:rPr>
                  <a:t> </a:t>
                </a:r>
                <a:r>
                  <a:rPr lang="en-US" dirty="0" err="1">
                    <a:ea typeface="Calibri"/>
                    <a:cs typeface="Calibri"/>
                  </a:rPr>
                  <a:t>sk</a:t>
                </a:r>
                <a:r>
                  <a:rPr lang="en-US" spc="-5" dirty="0" err="1">
                    <a:ea typeface="Calibri"/>
                    <a:cs typeface="Calibri"/>
                  </a:rPr>
                  <a:t>l</a:t>
                </a:r>
                <a:r>
                  <a:rPr lang="en-US" dirty="0" err="1">
                    <a:ea typeface="Calibri"/>
                    <a:cs typeface="Calibri"/>
                  </a:rPr>
                  <a:t>ada</a:t>
                </a:r>
                <a:r>
                  <a:rPr lang="en-US" dirty="0">
                    <a:ea typeface="Calibri"/>
                    <a:cs typeface="Calibri"/>
                  </a:rPr>
                  <a:t> </a:t>
                </a:r>
                <a:r>
                  <a:rPr lang="en-US" spc="-25" dirty="0" err="1">
                    <a:ea typeface="Calibri"/>
                    <a:cs typeface="Calibri"/>
                  </a:rPr>
                  <a:t>z</a:t>
                </a:r>
                <a:r>
                  <a:rPr lang="en-US" dirty="0" err="1">
                    <a:ea typeface="Calibri"/>
                    <a:cs typeface="Calibri"/>
                  </a:rPr>
                  <a:t>a</a:t>
                </a:r>
                <a:r>
                  <a:rPr lang="en-US" dirty="0">
                    <a:ea typeface="Calibri"/>
                    <a:cs typeface="Calibri"/>
                  </a:rPr>
                  <a:t> </a:t>
                </a:r>
                <a:r>
                  <a:rPr lang="en-US" dirty="0" err="1">
                    <a:ea typeface="Calibri"/>
                    <a:cs typeface="Calibri"/>
                  </a:rPr>
                  <a:t>pomo</a:t>
                </a:r>
                <a:r>
                  <a:rPr lang="en-US" spc="-35" dirty="0" err="1">
                    <a:ea typeface="Calibri"/>
                    <a:cs typeface="Calibri"/>
                  </a:rPr>
                  <a:t>r</a:t>
                </a:r>
                <a:r>
                  <a:rPr lang="en-US" spc="-20" dirty="0" err="1">
                    <a:ea typeface="Calibri"/>
                    <a:cs typeface="Calibri"/>
                  </a:rPr>
                  <a:t>s</a:t>
                </a:r>
                <a:r>
                  <a:rPr lang="en-US" dirty="0" err="1">
                    <a:ea typeface="Calibri"/>
                    <a:cs typeface="Calibri"/>
                  </a:rPr>
                  <a:t>t</a:t>
                </a:r>
                <a:r>
                  <a:rPr lang="en-US" spc="-15" dirty="0" err="1">
                    <a:ea typeface="Calibri"/>
                    <a:cs typeface="Calibri"/>
                  </a:rPr>
                  <a:t>v</a:t>
                </a:r>
                <a:r>
                  <a:rPr lang="en-US" dirty="0" err="1">
                    <a:ea typeface="Calibri"/>
                    <a:cs typeface="Calibri"/>
                  </a:rPr>
                  <a:t>o</a:t>
                </a:r>
                <a:r>
                  <a:rPr lang="en-US" dirty="0">
                    <a:ea typeface="Calibri"/>
                    <a:cs typeface="Calibri"/>
                  </a:rPr>
                  <a:t> </a:t>
                </a:r>
                <a:r>
                  <a:rPr lang="en-US" spc="-5" dirty="0">
                    <a:ea typeface="Calibri"/>
                    <a:cs typeface="Calibri"/>
                  </a:rPr>
                  <a:t>i</a:t>
                </a:r>
                <a:r>
                  <a:rPr lang="en-US" dirty="0">
                    <a:ea typeface="Calibri"/>
                    <a:cs typeface="Calibri"/>
                  </a:rPr>
                  <a:t>n</a:t>
                </a:r>
                <a:r>
                  <a:rPr lang="en-US" spc="15" dirty="0">
                    <a:ea typeface="Calibri"/>
                    <a:cs typeface="Calibri"/>
                  </a:rPr>
                  <a:t> </a:t>
                </a:r>
                <a:r>
                  <a:rPr lang="en-US" dirty="0" err="1">
                    <a:ea typeface="Calibri"/>
                    <a:cs typeface="Calibri"/>
                  </a:rPr>
                  <a:t>r</a:t>
                </a:r>
                <a:r>
                  <a:rPr lang="en-US" spc="-10" dirty="0" err="1">
                    <a:ea typeface="Calibri"/>
                    <a:cs typeface="Calibri"/>
                  </a:rPr>
                  <a:t>i</a:t>
                </a:r>
                <a:r>
                  <a:rPr lang="en-US" dirty="0" err="1">
                    <a:ea typeface="Calibri"/>
                    <a:cs typeface="Calibri"/>
                  </a:rPr>
                  <a:t>bi</a:t>
                </a:r>
                <a:r>
                  <a:rPr lang="en-US" spc="-25" dirty="0" err="1">
                    <a:ea typeface="Calibri"/>
                    <a:cs typeface="Calibri"/>
                  </a:rPr>
                  <a:t>š</a:t>
                </a:r>
                <a:r>
                  <a:rPr lang="en-US" dirty="0" err="1">
                    <a:ea typeface="Calibri"/>
                    <a:cs typeface="Calibri"/>
                  </a:rPr>
                  <a:t>t</a:t>
                </a:r>
                <a:r>
                  <a:rPr lang="en-US" spc="-15" dirty="0" err="1">
                    <a:ea typeface="Calibri"/>
                    <a:cs typeface="Calibri"/>
                  </a:rPr>
                  <a:t>v</a:t>
                </a:r>
                <a:r>
                  <a:rPr lang="en-US" dirty="0" err="1">
                    <a:ea typeface="Calibri"/>
                    <a:cs typeface="Calibri"/>
                  </a:rPr>
                  <a:t>o</a:t>
                </a:r>
                <a:endParaRPr lang="sl-SI" sz="1100" dirty="0">
                  <a:ea typeface="Calibri"/>
                  <a:cs typeface="Times New Roman"/>
                </a:endParaRPr>
              </a:p>
              <a:p>
                <a:pPr>
                  <a:lnSpc>
                    <a:spcPts val="550"/>
                  </a:lnSpc>
                  <a:spcBef>
                    <a:spcPts val="50"/>
                  </a:spcBef>
                  <a:spcAft>
                    <a:spcPts val="0"/>
                  </a:spcAft>
                </a:pPr>
                <a:r>
                  <a:rPr lang="en-US" sz="550" dirty="0">
                    <a:ea typeface="Calibri"/>
                    <a:cs typeface="Times New Roman"/>
                  </a:rPr>
                  <a:t> </a:t>
                </a:r>
                <a:endParaRPr lang="sl-SI" sz="1100" dirty="0" smtClean="0">
                  <a:ea typeface="Calibri"/>
                  <a:cs typeface="Times New Roman"/>
                </a:endParaRPr>
              </a:p>
              <a:p>
                <a:pPr>
                  <a:lnSpc>
                    <a:spcPts val="550"/>
                  </a:lnSpc>
                  <a:spcBef>
                    <a:spcPts val="50"/>
                  </a:spcBef>
                  <a:spcAft>
                    <a:spcPts val="0"/>
                  </a:spcAft>
                </a:pPr>
                <a:r>
                  <a:rPr lang="sl-SI" sz="1100" b="1" spc="-15" dirty="0" smtClean="0">
                    <a:ea typeface="Calibri"/>
                    <a:cs typeface="Times New Roman"/>
                  </a:rPr>
                  <a:t>       </a:t>
                </a:r>
                <a:endParaRPr lang="sl-SI" sz="1100" b="1" spc="-15" dirty="0">
                  <a:ea typeface="Calibri"/>
                  <a:cs typeface="Times New Roman"/>
                </a:endParaRPr>
              </a:p>
              <a:p>
                <a:pPr>
                  <a:lnSpc>
                    <a:spcPts val="550"/>
                  </a:lnSpc>
                  <a:spcBef>
                    <a:spcPts val="50"/>
                  </a:spcBef>
                  <a:spcAft>
                    <a:spcPts val="0"/>
                  </a:spcAft>
                </a:pPr>
                <a:r>
                  <a:rPr lang="sl-SI" b="1" spc="-15" dirty="0" smtClean="0">
                    <a:ea typeface="Calibri"/>
                    <a:cs typeface="Calibri"/>
                  </a:rPr>
                  <a:t>                 </a:t>
                </a:r>
                <a:r>
                  <a:rPr lang="en-US" b="1" spc="-15" dirty="0" smtClean="0">
                    <a:ea typeface="Calibri"/>
                    <a:cs typeface="Calibri"/>
                  </a:rPr>
                  <a:t>E</a:t>
                </a:r>
                <a:r>
                  <a:rPr lang="en-US" b="1" dirty="0" smtClean="0">
                    <a:ea typeface="Calibri"/>
                    <a:cs typeface="Calibri"/>
                  </a:rPr>
                  <a:t>SPR</a:t>
                </a:r>
                <a:endParaRPr lang="sl-SI" sz="1100" dirty="0"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p:grpSp>
        <p:grpSp>
          <p:nvGrpSpPr>
            <p:cNvPr id="18" name="Group 26"/>
            <p:cNvGrpSpPr>
              <a:grpSpLocks/>
            </p:cNvGrpSpPr>
            <p:nvPr/>
          </p:nvGrpSpPr>
          <p:grpSpPr bwMode="auto">
            <a:xfrm>
              <a:off x="10035" y="5424"/>
              <a:ext cx="3693" cy="2584"/>
              <a:chOff x="10035" y="5424"/>
              <a:chExt cx="3693" cy="2584"/>
            </a:xfrm>
          </p:grpSpPr>
          <p:sp>
            <p:nvSpPr>
              <p:cNvPr id="3073" name="Freeform 27"/>
              <p:cNvSpPr>
                <a:spLocks/>
              </p:cNvSpPr>
              <p:nvPr/>
            </p:nvSpPr>
            <p:spPr bwMode="auto">
              <a:xfrm>
                <a:off x="10035" y="5424"/>
                <a:ext cx="3693" cy="2584"/>
              </a:xfrm>
              <a:custGeom>
                <a:avLst/>
                <a:gdLst>
                  <a:gd name="T0" fmla="+- 0 10035 10035"/>
                  <a:gd name="T1" fmla="*/ T0 w 3693"/>
                  <a:gd name="T2" fmla="+- 0 8008 5424"/>
                  <a:gd name="T3" fmla="*/ 8008 h 2584"/>
                  <a:gd name="T4" fmla="+- 0 13728 10035"/>
                  <a:gd name="T5" fmla="*/ T4 w 3693"/>
                  <a:gd name="T6" fmla="+- 0 8008 5424"/>
                  <a:gd name="T7" fmla="*/ 8008 h 2584"/>
                  <a:gd name="T8" fmla="+- 0 13728 10035"/>
                  <a:gd name="T9" fmla="*/ T8 w 3693"/>
                  <a:gd name="T10" fmla="+- 0 5424 5424"/>
                  <a:gd name="T11" fmla="*/ 5424 h 2584"/>
                  <a:gd name="T12" fmla="+- 0 10035 10035"/>
                  <a:gd name="T13" fmla="*/ T12 w 3693"/>
                  <a:gd name="T14" fmla="+- 0 5424 5424"/>
                  <a:gd name="T15" fmla="*/ 5424 h 2584"/>
                  <a:gd name="T16" fmla="+- 0 10035 10035"/>
                  <a:gd name="T17" fmla="*/ T16 w 3693"/>
                  <a:gd name="T18" fmla="+- 0 8008 5424"/>
                  <a:gd name="T19" fmla="*/ 8008 h 258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693" h="2584">
                    <a:moveTo>
                      <a:pt x="0" y="2584"/>
                    </a:moveTo>
                    <a:lnTo>
                      <a:pt x="3693" y="2584"/>
                    </a:lnTo>
                    <a:lnTo>
                      <a:pt x="3693" y="0"/>
                    </a:lnTo>
                    <a:lnTo>
                      <a:pt x="0" y="0"/>
                    </a:lnTo>
                    <a:lnTo>
                      <a:pt x="0" y="2584"/>
                    </a:lnTo>
                    <a:close/>
                  </a:path>
                </a:pathLst>
              </a:custGeom>
              <a:noFill/>
              <a:ln w="1905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19" name="Group 28"/>
            <p:cNvGrpSpPr>
              <a:grpSpLocks/>
            </p:cNvGrpSpPr>
            <p:nvPr/>
          </p:nvGrpSpPr>
          <p:grpSpPr bwMode="auto">
            <a:xfrm>
              <a:off x="5612" y="8883"/>
              <a:ext cx="3539" cy="1280"/>
              <a:chOff x="5612" y="8883"/>
              <a:chExt cx="3539" cy="1280"/>
            </a:xfrm>
          </p:grpSpPr>
          <p:sp>
            <p:nvSpPr>
              <p:cNvPr id="3072" name="Freeform 29"/>
              <p:cNvSpPr>
                <a:spLocks/>
              </p:cNvSpPr>
              <p:nvPr/>
            </p:nvSpPr>
            <p:spPr bwMode="auto">
              <a:xfrm>
                <a:off x="5612" y="8883"/>
                <a:ext cx="3539" cy="1280"/>
              </a:xfrm>
              <a:custGeom>
                <a:avLst/>
                <a:gdLst>
                  <a:gd name="T0" fmla="+- 0 5612 5612"/>
                  <a:gd name="T1" fmla="*/ T0 w 3539"/>
                  <a:gd name="T2" fmla="+- 0 10163 8883"/>
                  <a:gd name="T3" fmla="*/ 10163 h 1280"/>
                  <a:gd name="T4" fmla="+- 0 9151 5612"/>
                  <a:gd name="T5" fmla="*/ T4 w 3539"/>
                  <a:gd name="T6" fmla="+- 0 10163 8883"/>
                  <a:gd name="T7" fmla="*/ 10163 h 1280"/>
                  <a:gd name="T8" fmla="+- 0 9151 5612"/>
                  <a:gd name="T9" fmla="*/ T8 w 3539"/>
                  <a:gd name="T10" fmla="+- 0 8883 8883"/>
                  <a:gd name="T11" fmla="*/ 8883 h 1280"/>
                  <a:gd name="T12" fmla="+- 0 5612 5612"/>
                  <a:gd name="T13" fmla="*/ T12 w 3539"/>
                  <a:gd name="T14" fmla="+- 0 8883 8883"/>
                  <a:gd name="T15" fmla="*/ 8883 h 1280"/>
                  <a:gd name="T16" fmla="+- 0 5612 5612"/>
                  <a:gd name="T17" fmla="*/ T16 w 3539"/>
                  <a:gd name="T18" fmla="+- 0 10163 8883"/>
                  <a:gd name="T19" fmla="*/ 10163 h 128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539" h="1280">
                    <a:moveTo>
                      <a:pt x="0" y="1280"/>
                    </a:moveTo>
                    <a:lnTo>
                      <a:pt x="3539" y="1280"/>
                    </a:lnTo>
                    <a:lnTo>
                      <a:pt x="3539" y="0"/>
                    </a:lnTo>
                    <a:lnTo>
                      <a:pt x="0" y="0"/>
                    </a:lnTo>
                    <a:lnTo>
                      <a:pt x="0" y="1280"/>
                    </a:lnTo>
                  </a:path>
                </a:pathLst>
              </a:custGeom>
              <a:solidFill>
                <a:srgbClr val="C569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 b="1" dirty="0" smtClean="0"/>
              </a:p>
              <a:p>
                <a:pPr algn="ctr"/>
                <a:r>
                  <a:rPr lang="en-US" b="1" dirty="0" err="1" smtClean="0"/>
                  <a:t>Uredba</a:t>
                </a:r>
                <a:r>
                  <a:rPr lang="en-US" b="1" dirty="0" smtClean="0"/>
                  <a:t> </a:t>
                </a:r>
                <a:r>
                  <a:rPr lang="en-US" b="1" dirty="0"/>
                  <a:t>CLLD</a:t>
                </a:r>
                <a:endParaRPr lang="sl-SI" dirty="0"/>
              </a:p>
              <a:p>
                <a:endParaRPr lang="sl-SI" dirty="0"/>
              </a:p>
            </p:txBody>
          </p:sp>
        </p:grpSp>
        <p:grpSp>
          <p:nvGrpSpPr>
            <p:cNvPr id="20" name="Group 30"/>
            <p:cNvGrpSpPr>
              <a:grpSpLocks/>
            </p:cNvGrpSpPr>
            <p:nvPr/>
          </p:nvGrpSpPr>
          <p:grpSpPr bwMode="auto">
            <a:xfrm>
              <a:off x="5612" y="8883"/>
              <a:ext cx="3539" cy="1280"/>
              <a:chOff x="5612" y="8883"/>
              <a:chExt cx="3539" cy="1280"/>
            </a:xfrm>
          </p:grpSpPr>
          <p:sp>
            <p:nvSpPr>
              <p:cNvPr id="31" name="Freeform 31"/>
              <p:cNvSpPr>
                <a:spLocks/>
              </p:cNvSpPr>
              <p:nvPr/>
            </p:nvSpPr>
            <p:spPr bwMode="auto">
              <a:xfrm>
                <a:off x="5612" y="8883"/>
                <a:ext cx="3539" cy="1280"/>
              </a:xfrm>
              <a:custGeom>
                <a:avLst/>
                <a:gdLst>
                  <a:gd name="T0" fmla="+- 0 5612 5612"/>
                  <a:gd name="T1" fmla="*/ T0 w 3539"/>
                  <a:gd name="T2" fmla="+- 0 10163 8883"/>
                  <a:gd name="T3" fmla="*/ 10163 h 1280"/>
                  <a:gd name="T4" fmla="+- 0 9151 5612"/>
                  <a:gd name="T5" fmla="*/ T4 w 3539"/>
                  <a:gd name="T6" fmla="+- 0 10163 8883"/>
                  <a:gd name="T7" fmla="*/ 10163 h 1280"/>
                  <a:gd name="T8" fmla="+- 0 9151 5612"/>
                  <a:gd name="T9" fmla="*/ T8 w 3539"/>
                  <a:gd name="T10" fmla="+- 0 8883 8883"/>
                  <a:gd name="T11" fmla="*/ 8883 h 1280"/>
                  <a:gd name="T12" fmla="+- 0 5612 5612"/>
                  <a:gd name="T13" fmla="*/ T12 w 3539"/>
                  <a:gd name="T14" fmla="+- 0 8883 8883"/>
                  <a:gd name="T15" fmla="*/ 8883 h 1280"/>
                  <a:gd name="T16" fmla="+- 0 5612 5612"/>
                  <a:gd name="T17" fmla="*/ T16 w 3539"/>
                  <a:gd name="T18" fmla="+- 0 10163 8883"/>
                  <a:gd name="T19" fmla="*/ 10163 h 128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3539" h="1280">
                    <a:moveTo>
                      <a:pt x="0" y="1280"/>
                    </a:moveTo>
                    <a:lnTo>
                      <a:pt x="3539" y="1280"/>
                    </a:lnTo>
                    <a:lnTo>
                      <a:pt x="3539" y="0"/>
                    </a:lnTo>
                    <a:lnTo>
                      <a:pt x="0" y="0"/>
                    </a:lnTo>
                    <a:lnTo>
                      <a:pt x="0" y="1280"/>
                    </a:lnTo>
                    <a:close/>
                  </a:path>
                </a:pathLst>
              </a:custGeom>
              <a:noFill/>
              <a:ln w="1905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21" name="Group 32"/>
            <p:cNvGrpSpPr>
              <a:grpSpLocks/>
            </p:cNvGrpSpPr>
            <p:nvPr/>
          </p:nvGrpSpPr>
          <p:grpSpPr bwMode="auto">
            <a:xfrm>
              <a:off x="2538" y="7425"/>
              <a:ext cx="2" cy="2434"/>
              <a:chOff x="2538" y="7425"/>
              <a:chExt cx="2" cy="2434"/>
            </a:xfrm>
          </p:grpSpPr>
          <p:sp>
            <p:nvSpPr>
              <p:cNvPr id="30" name="Freeform 33"/>
              <p:cNvSpPr>
                <a:spLocks/>
              </p:cNvSpPr>
              <p:nvPr/>
            </p:nvSpPr>
            <p:spPr bwMode="auto">
              <a:xfrm>
                <a:off x="2538" y="7425"/>
                <a:ext cx="2" cy="2434"/>
              </a:xfrm>
              <a:custGeom>
                <a:avLst/>
                <a:gdLst>
                  <a:gd name="T0" fmla="+- 0 7425 7425"/>
                  <a:gd name="T1" fmla="*/ 7425 h 2434"/>
                  <a:gd name="T2" fmla="+- 0 9859 7425"/>
                  <a:gd name="T3" fmla="*/ 9859 h 2434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434">
                    <a:moveTo>
                      <a:pt x="0" y="0"/>
                    </a:moveTo>
                    <a:lnTo>
                      <a:pt x="0" y="2434"/>
                    </a:lnTo>
                  </a:path>
                </a:pathLst>
              </a:custGeom>
              <a:noFill/>
              <a:ln w="19050">
                <a:solidFill>
                  <a:srgbClr val="C5695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22" name="Group 34"/>
            <p:cNvGrpSpPr>
              <a:grpSpLocks/>
            </p:cNvGrpSpPr>
            <p:nvPr/>
          </p:nvGrpSpPr>
          <p:grpSpPr bwMode="auto">
            <a:xfrm>
              <a:off x="2538" y="9859"/>
              <a:ext cx="3074" cy="2"/>
              <a:chOff x="2538" y="9859"/>
              <a:chExt cx="3074" cy="2"/>
            </a:xfrm>
          </p:grpSpPr>
          <p:sp>
            <p:nvSpPr>
              <p:cNvPr id="29" name="Freeform 35"/>
              <p:cNvSpPr>
                <a:spLocks/>
              </p:cNvSpPr>
              <p:nvPr/>
            </p:nvSpPr>
            <p:spPr bwMode="auto">
              <a:xfrm>
                <a:off x="2538" y="9859"/>
                <a:ext cx="3074" cy="2"/>
              </a:xfrm>
              <a:custGeom>
                <a:avLst/>
                <a:gdLst>
                  <a:gd name="T0" fmla="+- 0 2538 2538"/>
                  <a:gd name="T1" fmla="*/ T0 w 3074"/>
                  <a:gd name="T2" fmla="+- 0 5612 2538"/>
                  <a:gd name="T3" fmla="*/ T2 w 3074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3074">
                    <a:moveTo>
                      <a:pt x="0" y="0"/>
                    </a:moveTo>
                    <a:lnTo>
                      <a:pt x="3074" y="0"/>
                    </a:lnTo>
                  </a:path>
                </a:pathLst>
              </a:custGeom>
              <a:noFill/>
              <a:ln w="19050">
                <a:solidFill>
                  <a:srgbClr val="C5695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23" name="Group 36"/>
            <p:cNvGrpSpPr>
              <a:grpSpLocks/>
            </p:cNvGrpSpPr>
            <p:nvPr/>
          </p:nvGrpSpPr>
          <p:grpSpPr bwMode="auto">
            <a:xfrm>
              <a:off x="12043" y="8008"/>
              <a:ext cx="31" cy="1851"/>
              <a:chOff x="12043" y="8008"/>
              <a:chExt cx="31" cy="1851"/>
            </a:xfrm>
          </p:grpSpPr>
          <p:sp>
            <p:nvSpPr>
              <p:cNvPr id="28" name="Freeform 37"/>
              <p:cNvSpPr>
                <a:spLocks/>
              </p:cNvSpPr>
              <p:nvPr/>
            </p:nvSpPr>
            <p:spPr bwMode="auto">
              <a:xfrm>
                <a:off x="12043" y="8008"/>
                <a:ext cx="31" cy="1851"/>
              </a:xfrm>
              <a:custGeom>
                <a:avLst/>
                <a:gdLst>
                  <a:gd name="T0" fmla="+- 0 12043 12043"/>
                  <a:gd name="T1" fmla="*/ T0 w 31"/>
                  <a:gd name="T2" fmla="+- 0 8008 8008"/>
                  <a:gd name="T3" fmla="*/ 8008 h 1851"/>
                  <a:gd name="T4" fmla="+- 0 12074 12043"/>
                  <a:gd name="T5" fmla="*/ T4 w 31"/>
                  <a:gd name="T6" fmla="+- 0 9859 8008"/>
                  <a:gd name="T7" fmla="*/ 9859 h 185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</a:cxnLst>
                <a:rect l="0" t="0" r="r" b="b"/>
                <a:pathLst>
                  <a:path w="31" h="1851">
                    <a:moveTo>
                      <a:pt x="0" y="0"/>
                    </a:moveTo>
                    <a:lnTo>
                      <a:pt x="31" y="1851"/>
                    </a:lnTo>
                  </a:path>
                </a:pathLst>
              </a:custGeom>
              <a:noFill/>
              <a:ln w="19050">
                <a:solidFill>
                  <a:srgbClr val="C5695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24" name="Group 38"/>
            <p:cNvGrpSpPr>
              <a:grpSpLocks/>
            </p:cNvGrpSpPr>
            <p:nvPr/>
          </p:nvGrpSpPr>
          <p:grpSpPr bwMode="auto">
            <a:xfrm>
              <a:off x="9122" y="9841"/>
              <a:ext cx="2920" cy="2"/>
              <a:chOff x="9122" y="9841"/>
              <a:chExt cx="2920" cy="2"/>
            </a:xfrm>
          </p:grpSpPr>
          <p:sp>
            <p:nvSpPr>
              <p:cNvPr id="27" name="Freeform 39"/>
              <p:cNvSpPr>
                <a:spLocks/>
              </p:cNvSpPr>
              <p:nvPr/>
            </p:nvSpPr>
            <p:spPr bwMode="auto">
              <a:xfrm>
                <a:off x="9122" y="9841"/>
                <a:ext cx="2920" cy="2"/>
              </a:xfrm>
              <a:custGeom>
                <a:avLst/>
                <a:gdLst>
                  <a:gd name="T0" fmla="+- 0 9122 9122"/>
                  <a:gd name="T1" fmla="*/ T0 w 2920"/>
                  <a:gd name="T2" fmla="+- 0 12043 9122"/>
                  <a:gd name="T3" fmla="*/ T2 w 2920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2920">
                    <a:moveTo>
                      <a:pt x="0" y="0"/>
                    </a:moveTo>
                    <a:lnTo>
                      <a:pt x="2921" y="0"/>
                    </a:lnTo>
                  </a:path>
                </a:pathLst>
              </a:custGeom>
              <a:noFill/>
              <a:ln w="19050">
                <a:solidFill>
                  <a:srgbClr val="C5695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  <p:grpSp>
          <p:nvGrpSpPr>
            <p:cNvPr id="25" name="Group 40"/>
            <p:cNvGrpSpPr>
              <a:grpSpLocks/>
            </p:cNvGrpSpPr>
            <p:nvPr/>
          </p:nvGrpSpPr>
          <p:grpSpPr bwMode="auto">
            <a:xfrm>
              <a:off x="7318" y="8235"/>
              <a:ext cx="2" cy="648"/>
              <a:chOff x="7318" y="8235"/>
              <a:chExt cx="2" cy="648"/>
            </a:xfrm>
          </p:grpSpPr>
          <p:sp>
            <p:nvSpPr>
              <p:cNvPr id="26" name="Freeform 41"/>
              <p:cNvSpPr>
                <a:spLocks/>
              </p:cNvSpPr>
              <p:nvPr/>
            </p:nvSpPr>
            <p:spPr bwMode="auto">
              <a:xfrm>
                <a:off x="7318" y="8235"/>
                <a:ext cx="2" cy="648"/>
              </a:xfrm>
              <a:custGeom>
                <a:avLst/>
                <a:gdLst>
                  <a:gd name="T0" fmla="+- 0 8235 8235"/>
                  <a:gd name="T1" fmla="*/ 8235 h 648"/>
                  <a:gd name="T2" fmla="+- 0 8883 8235"/>
                  <a:gd name="T3" fmla="*/ 8883 h 648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648">
                    <a:moveTo>
                      <a:pt x="0" y="0"/>
                    </a:moveTo>
                    <a:lnTo>
                      <a:pt x="0" y="648"/>
                    </a:lnTo>
                  </a:path>
                </a:pathLst>
              </a:custGeom>
              <a:noFill/>
              <a:ln w="19050">
                <a:solidFill>
                  <a:srgbClr val="C5695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l-SI"/>
              </a:p>
            </p:txBody>
          </p:sp>
        </p:grpSp>
      </p:grpSp>
      <p:sp>
        <p:nvSpPr>
          <p:cNvPr id="3090" name="Pravokotnik 3089"/>
          <p:cNvSpPr/>
          <p:nvPr/>
        </p:nvSpPr>
        <p:spPr>
          <a:xfrm>
            <a:off x="2286000" y="2711881"/>
            <a:ext cx="4572000" cy="5386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ea typeface="Calibri"/>
                <a:cs typeface="Times New Roman"/>
              </a:rPr>
              <a:t/>
            </a:r>
            <a:br>
              <a:rPr lang="en-US" sz="1100" dirty="0">
                <a:ea typeface="Calibri"/>
                <a:cs typeface="Times New Roman"/>
              </a:rPr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452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solidFill>
                  <a:prstClr val="black"/>
                </a:solidFill>
                <a:latin typeface="+mn-lt"/>
              </a:rPr>
              <a:t>»Lokalni razvoj, ki ga vodi skupnost« - CLLD </a:t>
            </a:r>
            <a:endParaRPr lang="sl-SI" sz="32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5724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dirty="0" smtClean="0"/>
              <a:t>V </a:t>
            </a:r>
            <a:r>
              <a:rPr lang="sl-SI" dirty="0"/>
              <a:t>programskem obdobju 2014–2020 je izvedbi CLLD skupno namenjenih 95.782.281,19 </a:t>
            </a:r>
            <a:r>
              <a:rPr lang="sl-SI" dirty="0" smtClean="0"/>
              <a:t>EUR. </a:t>
            </a:r>
            <a:r>
              <a:rPr lang="sl-SI" dirty="0"/>
              <a:t>Iz naslova  PRP  2014–2020  bo  namenjenih  52.365.613,75  </a:t>
            </a:r>
            <a:r>
              <a:rPr lang="sl-SI" dirty="0" smtClean="0"/>
              <a:t>EUR </a:t>
            </a:r>
            <a:r>
              <a:rPr lang="sl-SI" dirty="0"/>
              <a:t>(EKSRP sklad),  iz  naslova  OP  EKP  2014–2020 36.750.000,44 </a:t>
            </a:r>
            <a:r>
              <a:rPr lang="sl-SI" dirty="0" smtClean="0"/>
              <a:t>EUR </a:t>
            </a:r>
            <a:r>
              <a:rPr lang="sl-SI" dirty="0"/>
              <a:t>(ESRR sklad) in iz naslova OP ESPR 2014–2020 6.666.667,00 </a:t>
            </a:r>
            <a:r>
              <a:rPr lang="sl-SI" dirty="0" smtClean="0"/>
              <a:t>EUR </a:t>
            </a:r>
            <a:r>
              <a:rPr lang="sl-SI" dirty="0"/>
              <a:t>(ESPR sklad).</a:t>
            </a:r>
          </a:p>
          <a:p>
            <a:pPr algn="just"/>
            <a:r>
              <a:rPr lang="sl-SI" dirty="0"/>
              <a:t> </a:t>
            </a:r>
          </a:p>
          <a:p>
            <a:pPr algn="just"/>
            <a:r>
              <a:rPr lang="sl-SI" dirty="0"/>
              <a:t>Za naše območje </a:t>
            </a:r>
            <a:r>
              <a:rPr lang="sl-SI" b="1" dirty="0"/>
              <a:t>LAS V </a:t>
            </a:r>
            <a:r>
              <a:rPr lang="sl-SI" b="1" dirty="0" smtClean="0"/>
              <a:t>OBJEMU </a:t>
            </a:r>
            <a:r>
              <a:rPr lang="sl-SI" b="1" dirty="0"/>
              <a:t>SONCA </a:t>
            </a:r>
            <a:r>
              <a:rPr lang="sl-SI" dirty="0"/>
              <a:t>je predvidena uporaba pristopa CLLD pri dveh skladih, in sicer </a:t>
            </a:r>
            <a:r>
              <a:rPr lang="sl-SI" b="1" dirty="0" smtClean="0"/>
              <a:t>EKSRP </a:t>
            </a:r>
            <a:r>
              <a:rPr lang="sl-SI" dirty="0" smtClean="0"/>
              <a:t>(Evropski  </a:t>
            </a:r>
            <a:r>
              <a:rPr lang="sl-SI" dirty="0"/>
              <a:t>kmetijski  sklad  za  razvoj  podeželja) in  </a:t>
            </a:r>
            <a:r>
              <a:rPr lang="sl-SI" b="1" dirty="0"/>
              <a:t>ESRR</a:t>
            </a:r>
            <a:r>
              <a:rPr lang="sl-SI" dirty="0"/>
              <a:t> (Evropski sklad za regionalni razvoj). Iz sklada EKSRP naj bi dobili okvirno 980.000 </a:t>
            </a:r>
            <a:r>
              <a:rPr lang="sl-SI" dirty="0" smtClean="0"/>
              <a:t>EUR, </a:t>
            </a:r>
            <a:r>
              <a:rPr lang="sl-SI" dirty="0"/>
              <a:t>iz sklada ESRR pa po zadnjih informacijah okvirno 570.000 </a:t>
            </a:r>
            <a:r>
              <a:rPr lang="sl-SI" dirty="0" smtClean="0"/>
              <a:t>EUR. </a:t>
            </a:r>
            <a:r>
              <a:rPr lang="sl-SI" dirty="0"/>
              <a:t>Predvidoma bo LAS V OBJEMU SONCA lahko </a:t>
            </a:r>
            <a:r>
              <a:rPr lang="sl-SI" b="1" dirty="0"/>
              <a:t>razpolagal z okvirno 1.550.000 </a:t>
            </a:r>
            <a:r>
              <a:rPr lang="sl-SI" b="1" dirty="0" smtClean="0"/>
              <a:t>EUR sredstev.</a:t>
            </a:r>
            <a:endParaRPr lang="sl-SI" b="1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895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solidFill>
                  <a:prstClr val="black"/>
                </a:solidFill>
                <a:latin typeface="+mn-lt"/>
              </a:rPr>
              <a:t>»Lokalni razvoj, ki ga vodi skupnost« - CLLD </a:t>
            </a:r>
            <a:endParaRPr lang="sl-SI" sz="32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251520" y="2214554"/>
            <a:ext cx="842493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l-SI" b="1" dirty="0">
                <a:solidFill>
                  <a:srgbClr val="FF0000"/>
                </a:solidFill>
              </a:rPr>
              <a:t>Tematska področja </a:t>
            </a:r>
            <a:r>
              <a:rPr lang="sl-SI" b="1" dirty="0" smtClean="0">
                <a:solidFill>
                  <a:srgbClr val="FF0000"/>
                </a:solidFill>
              </a:rPr>
              <a:t>ukrepanja </a:t>
            </a:r>
            <a:r>
              <a:rPr lang="sl-SI" b="1" dirty="0" smtClean="0"/>
              <a:t>- </a:t>
            </a:r>
            <a:r>
              <a:rPr lang="sl-SI" dirty="0" smtClean="0"/>
              <a:t>ključna </a:t>
            </a:r>
            <a:r>
              <a:rPr lang="sl-SI" dirty="0"/>
              <a:t>pri zasledovanju ciljev Evropske unije in reševanju lokalnih razvojnih </a:t>
            </a:r>
            <a:r>
              <a:rPr lang="sl-SI" dirty="0" smtClean="0"/>
              <a:t>potreb </a:t>
            </a:r>
            <a:r>
              <a:rPr lang="sl-SI" dirty="0"/>
              <a:t>so: </a:t>
            </a:r>
          </a:p>
          <a:p>
            <a:pPr lvl="0" algn="just"/>
            <a:r>
              <a:rPr lang="sl-SI" b="1" dirty="0" smtClean="0"/>
              <a:t>1. ustvarjanje </a:t>
            </a:r>
            <a:r>
              <a:rPr lang="sl-SI" b="1" dirty="0"/>
              <a:t>delovnih </a:t>
            </a:r>
            <a:r>
              <a:rPr lang="sl-SI" b="1" dirty="0" smtClean="0"/>
              <a:t>mest </a:t>
            </a:r>
            <a:r>
              <a:rPr lang="sl-SI" dirty="0" smtClean="0"/>
              <a:t>(npr. razvoj </a:t>
            </a:r>
            <a:r>
              <a:rPr lang="sl-SI" dirty="0"/>
              <a:t>podjetništva in ustanavljanje novih delovnih </a:t>
            </a:r>
            <a:r>
              <a:rPr lang="sl-SI" dirty="0" smtClean="0"/>
              <a:t>mest, razvoj </a:t>
            </a:r>
            <a:r>
              <a:rPr lang="sl-SI" dirty="0"/>
              <a:t>socialnih storitev na podeželju</a:t>
            </a:r>
            <a:r>
              <a:rPr lang="sl-SI" dirty="0" smtClean="0"/>
              <a:t>, dvig </a:t>
            </a:r>
            <a:r>
              <a:rPr lang="sl-SI" dirty="0"/>
              <a:t>dodane vrednosti kmetijskim, gozdarskim in živilskim proizvodom</a:t>
            </a:r>
            <a:r>
              <a:rPr lang="sl-SI" dirty="0" smtClean="0"/>
              <a:t>, povečanje </a:t>
            </a:r>
            <a:r>
              <a:rPr lang="sl-SI" dirty="0"/>
              <a:t>lokalne samooskrbe in spodbujanje kratkih dobavnih </a:t>
            </a:r>
            <a:r>
              <a:rPr lang="sl-SI" dirty="0" smtClean="0"/>
              <a:t>verig)</a:t>
            </a:r>
            <a:endParaRPr lang="sl-SI" dirty="0"/>
          </a:p>
          <a:p>
            <a:pPr lvl="0" algn="just"/>
            <a:r>
              <a:rPr lang="sl-SI" b="1" dirty="0" smtClean="0"/>
              <a:t>2. razvoj </a:t>
            </a:r>
            <a:r>
              <a:rPr lang="sl-SI" b="1" dirty="0"/>
              <a:t>osnovnih </a:t>
            </a:r>
            <a:r>
              <a:rPr lang="sl-SI" b="1" dirty="0" smtClean="0"/>
              <a:t>storitev</a:t>
            </a:r>
            <a:r>
              <a:rPr lang="sl-SI" b="1" dirty="0"/>
              <a:t> </a:t>
            </a:r>
            <a:r>
              <a:rPr lang="sl-SI" dirty="0" smtClean="0"/>
              <a:t>(npr. razvoj </a:t>
            </a:r>
            <a:r>
              <a:rPr lang="sl-SI" dirty="0"/>
              <a:t>rekreacijske infrastrukture za javno uporabo vključno z malo turistično infrastrukturo</a:t>
            </a:r>
            <a:r>
              <a:rPr lang="sl-SI" dirty="0" smtClean="0"/>
              <a:t>, razvoj </a:t>
            </a:r>
            <a:r>
              <a:rPr lang="sl-SI" dirty="0"/>
              <a:t>dejavnosti za prosti čas, turizem in kulturne dejavnosti ter z njimi povezano </a:t>
            </a:r>
            <a:r>
              <a:rPr lang="sl-SI" dirty="0" smtClean="0"/>
              <a:t>infrastrukturo)</a:t>
            </a:r>
            <a:endParaRPr lang="sl-SI" b="1" dirty="0"/>
          </a:p>
          <a:p>
            <a:pPr lvl="0" algn="just"/>
            <a:r>
              <a:rPr lang="sl-SI" b="1" dirty="0" smtClean="0"/>
              <a:t>3. varstvo </a:t>
            </a:r>
            <a:r>
              <a:rPr lang="sl-SI" b="1" dirty="0"/>
              <a:t>okolja in ohranjanje </a:t>
            </a:r>
            <a:r>
              <a:rPr lang="sl-SI" b="1" dirty="0" smtClean="0"/>
              <a:t>narave </a:t>
            </a:r>
            <a:r>
              <a:rPr lang="sl-SI" dirty="0" smtClean="0"/>
              <a:t>(</a:t>
            </a:r>
            <a:r>
              <a:rPr lang="sl-SI" dirty="0"/>
              <a:t>npr. </a:t>
            </a:r>
            <a:r>
              <a:rPr lang="sl-SI" dirty="0" smtClean="0"/>
              <a:t>projekti </a:t>
            </a:r>
            <a:r>
              <a:rPr lang="sl-SI" dirty="0"/>
              <a:t>povezani z ohranjanjem narave</a:t>
            </a:r>
            <a:r>
              <a:rPr lang="sl-SI" dirty="0" smtClean="0"/>
              <a:t>, projekti </a:t>
            </a:r>
            <a:r>
              <a:rPr lang="sl-SI" dirty="0"/>
              <a:t>povezani z varstvom in ohranjanjem kulturne dediščine</a:t>
            </a:r>
            <a:r>
              <a:rPr lang="sl-SI" dirty="0" smtClean="0"/>
              <a:t>, spodbujanje </a:t>
            </a:r>
            <a:r>
              <a:rPr lang="sl-SI" dirty="0"/>
              <a:t>učinkovite rabe naravnih virov, vključno z naložbami v obnovljive vire energije</a:t>
            </a:r>
            <a:r>
              <a:rPr lang="sl-SI" dirty="0" smtClean="0"/>
              <a:t>, dejavnosti </a:t>
            </a:r>
            <a:r>
              <a:rPr lang="sl-SI" dirty="0"/>
              <a:t>okoljskega </a:t>
            </a:r>
            <a:r>
              <a:rPr lang="sl-SI" dirty="0" smtClean="0"/>
              <a:t>ozaveščanja)</a:t>
            </a:r>
            <a:endParaRPr lang="sl-SI" dirty="0"/>
          </a:p>
          <a:p>
            <a:pPr lvl="0" algn="just"/>
            <a:r>
              <a:rPr lang="sl-SI" b="1" dirty="0" smtClean="0"/>
              <a:t>4. večja </a:t>
            </a:r>
            <a:r>
              <a:rPr lang="sl-SI" b="1" dirty="0"/>
              <a:t>vključenost mladih, žensk in drugih ranljivih skupin. </a:t>
            </a:r>
          </a:p>
          <a:p>
            <a:endParaRPr lang="sl-SI" sz="2000" dirty="0" smtClean="0"/>
          </a:p>
          <a:p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194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latin typeface="+mn-lt"/>
              </a:rPr>
              <a:t>V</a:t>
            </a:r>
            <a:r>
              <a:rPr lang="sl-SI" sz="2400" b="1" dirty="0" smtClean="0">
                <a:latin typeface="+mn-lt"/>
              </a:rPr>
              <a:t>loga </a:t>
            </a:r>
            <a:r>
              <a:rPr lang="sl-SI" sz="2400" b="1" dirty="0">
                <a:latin typeface="+mn-lt"/>
              </a:rPr>
              <a:t>lokalne akcijske skupine </a:t>
            </a:r>
            <a:r>
              <a:rPr lang="sl-SI" sz="2400" b="1" dirty="0" smtClean="0">
                <a:latin typeface="+mn-lt"/>
              </a:rPr>
              <a:t>– </a:t>
            </a:r>
            <a:br>
              <a:rPr lang="sl-SI" sz="2400" b="1" dirty="0" smtClean="0">
                <a:latin typeface="+mn-lt"/>
              </a:rPr>
            </a:br>
            <a:r>
              <a:rPr lang="sl-SI" sz="2400" b="1" dirty="0" smtClean="0">
                <a:latin typeface="+mn-lt"/>
              </a:rPr>
              <a:t>NALOGE LAS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9626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dirty="0"/>
              <a:t>1</a:t>
            </a:r>
            <a:r>
              <a:rPr lang="sl-SI" dirty="0" smtClean="0"/>
              <a:t>. </a:t>
            </a:r>
            <a:r>
              <a:rPr lang="sl-SI" b="1" dirty="0" smtClean="0"/>
              <a:t>Oblikovati LAS</a:t>
            </a:r>
            <a:r>
              <a:rPr lang="sl-SI" dirty="0" smtClean="0"/>
              <a:t>, imenovati </a:t>
            </a:r>
            <a:r>
              <a:rPr lang="sl-SI" dirty="0"/>
              <a:t>naslednje organe: predsednika, skupščino, organ upravljanja, ocenjevalno komisijo in nadzorni </a:t>
            </a:r>
            <a:r>
              <a:rPr lang="sl-SI" dirty="0" smtClean="0"/>
              <a:t>organ;</a:t>
            </a:r>
            <a:endParaRPr lang="sl-SI" dirty="0"/>
          </a:p>
          <a:p>
            <a:pPr algn="just"/>
            <a:r>
              <a:rPr lang="sl-SI" dirty="0"/>
              <a:t>2</a:t>
            </a:r>
            <a:r>
              <a:rPr lang="sl-SI" dirty="0" smtClean="0"/>
              <a:t>. </a:t>
            </a:r>
            <a:r>
              <a:rPr lang="sl-SI" b="1" dirty="0"/>
              <a:t>Pripraviti dokumente za delovanje LAS</a:t>
            </a:r>
            <a:r>
              <a:rPr lang="sl-SI" dirty="0"/>
              <a:t>, v katerih mora določiti člane posameznega organa iz prejšnje točke in jih javno objaviti na spletni strani </a:t>
            </a:r>
            <a:r>
              <a:rPr lang="sl-SI" dirty="0" smtClean="0"/>
              <a:t>LAS;</a:t>
            </a:r>
          </a:p>
          <a:p>
            <a:pPr lvl="0" algn="just"/>
            <a:r>
              <a:rPr lang="sl-SI" dirty="0" smtClean="0"/>
              <a:t>3. </a:t>
            </a:r>
            <a:r>
              <a:rPr lang="sl-SI" b="1" dirty="0"/>
              <a:t>Pripraviti SLR za celotno programsko obdobje </a:t>
            </a:r>
            <a:r>
              <a:rPr lang="sl-SI" dirty="0"/>
              <a:t>in biti sposoben uresničevati cilje, zastavljene v SLR; </a:t>
            </a:r>
          </a:p>
          <a:p>
            <a:pPr algn="just"/>
            <a:r>
              <a:rPr lang="sl-SI" dirty="0" smtClean="0"/>
              <a:t>4. </a:t>
            </a:r>
            <a:r>
              <a:rPr lang="sl-SI" dirty="0"/>
              <a:t>V  SLR </a:t>
            </a:r>
            <a:r>
              <a:rPr lang="sl-SI" b="1" dirty="0"/>
              <a:t>določiti, s sredstvi katerega zadevnega sklada </a:t>
            </a:r>
            <a:r>
              <a:rPr lang="sl-SI" dirty="0"/>
              <a:t>uresničuje cilje SLR; </a:t>
            </a:r>
          </a:p>
          <a:p>
            <a:pPr algn="just"/>
            <a:r>
              <a:rPr lang="sl-SI" dirty="0" smtClean="0"/>
              <a:t>5. </a:t>
            </a:r>
            <a:r>
              <a:rPr lang="sl-SI" b="1" dirty="0"/>
              <a:t>Izvajati postopke za izbor operacij</a:t>
            </a:r>
            <a:r>
              <a:rPr lang="sl-SI" dirty="0"/>
              <a:t>, izbrati operacije in jih predložiti v končno potrditev v skladu s postopki zadevnega sklada;</a:t>
            </a:r>
          </a:p>
          <a:p>
            <a:pPr lvl="0" algn="just"/>
            <a:r>
              <a:rPr lang="sl-SI" dirty="0"/>
              <a:t>6</a:t>
            </a:r>
            <a:r>
              <a:rPr lang="sl-SI" dirty="0" smtClean="0"/>
              <a:t>. </a:t>
            </a:r>
            <a:r>
              <a:rPr lang="sl-SI" b="1" dirty="0" smtClean="0"/>
              <a:t>Animacija </a:t>
            </a:r>
            <a:r>
              <a:rPr lang="sl-SI" b="1" dirty="0"/>
              <a:t>območja</a:t>
            </a:r>
            <a:r>
              <a:rPr lang="sl-SI" dirty="0"/>
              <a:t>, zagotavljanje informacij zainteresiranim prebivalcem na območju LAS, spodbujanje izvajanja operacij ter pomoč potencialnim upravičencem pri pripravi operacij; </a:t>
            </a:r>
            <a:endParaRPr lang="sl-SI" dirty="0" smtClean="0"/>
          </a:p>
          <a:p>
            <a:pPr lvl="0"/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617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24" y="1571612"/>
            <a:ext cx="7772400" cy="571504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sl-SI" sz="2400" b="1" dirty="0">
                <a:latin typeface="+mn-lt"/>
              </a:rPr>
              <a:t>V</a:t>
            </a:r>
            <a:r>
              <a:rPr lang="sl-SI" sz="2400" b="1" dirty="0" smtClean="0">
                <a:latin typeface="+mn-lt"/>
              </a:rPr>
              <a:t>loga </a:t>
            </a:r>
            <a:r>
              <a:rPr lang="sl-SI" sz="2400" b="1" dirty="0">
                <a:latin typeface="+mn-lt"/>
              </a:rPr>
              <a:t>lokalne akcijske skupine </a:t>
            </a:r>
            <a:r>
              <a:rPr lang="sl-SI" sz="2400" b="1" dirty="0" smtClean="0">
                <a:latin typeface="+mn-lt"/>
              </a:rPr>
              <a:t>– </a:t>
            </a:r>
            <a:br>
              <a:rPr lang="sl-SI" sz="2400" b="1" dirty="0" smtClean="0">
                <a:latin typeface="+mn-lt"/>
              </a:rPr>
            </a:br>
            <a:r>
              <a:rPr lang="sl-SI" sz="2400" b="1" dirty="0" smtClean="0">
                <a:latin typeface="+mn-lt"/>
              </a:rPr>
              <a:t>NALOGE LAS</a:t>
            </a:r>
            <a:endParaRPr lang="sl-SI" sz="2400" b="1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785786" y="2571744"/>
            <a:ext cx="79626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7. </a:t>
            </a:r>
            <a:r>
              <a:rPr lang="sl-SI" b="1" dirty="0"/>
              <a:t>Spremljati in vrednotiti ter skrbeti za pravilno izvajanje operacij </a:t>
            </a:r>
            <a:r>
              <a:rPr lang="sl-SI" dirty="0"/>
              <a:t>v skladu s SLR in tudi za doseganje mejnikov in ciljev operacij ter imeti pregled nad izvajanjem operacij tudi po izplačilu sredstev; </a:t>
            </a:r>
          </a:p>
          <a:p>
            <a:r>
              <a:rPr lang="sl-SI" dirty="0" smtClean="0"/>
              <a:t>8. </a:t>
            </a:r>
            <a:r>
              <a:rPr lang="sl-SI" b="1" dirty="0"/>
              <a:t>Zagotoviti posredovanje vlog ter zahtevke za izplačilo za posamezne </a:t>
            </a:r>
            <a:r>
              <a:rPr lang="sl-SI" b="1" dirty="0" err="1"/>
              <a:t>podukrepe</a:t>
            </a:r>
            <a:r>
              <a:rPr lang="sl-SI" dirty="0"/>
              <a:t>;</a:t>
            </a:r>
          </a:p>
          <a:p>
            <a:pPr lvl="0"/>
            <a:r>
              <a:rPr lang="sl-SI" dirty="0" smtClean="0"/>
              <a:t>9. </a:t>
            </a:r>
            <a:r>
              <a:rPr lang="sl-SI" b="1" dirty="0"/>
              <a:t>Skrbeti za informiranost upravičencev </a:t>
            </a:r>
            <a:r>
              <a:rPr lang="sl-SI" dirty="0"/>
              <a:t>v zvezi s pravicami in dolžnostmi tudi po zadnjem izplačilu sredstev;</a:t>
            </a:r>
          </a:p>
          <a:p>
            <a:pPr lvl="0"/>
            <a:r>
              <a:rPr lang="sl-SI" dirty="0" smtClean="0"/>
              <a:t>10. </a:t>
            </a:r>
            <a:r>
              <a:rPr lang="sl-SI" b="1" dirty="0" smtClean="0"/>
              <a:t>Predhodno </a:t>
            </a:r>
            <a:r>
              <a:rPr lang="sl-SI" b="1" dirty="0"/>
              <a:t>preverjati </a:t>
            </a:r>
            <a:r>
              <a:rPr lang="sl-SI" dirty="0"/>
              <a:t>upravičenost stroškov, skladnost s SLR in operativnimi programi, preverjati, ali imajo nosilci operacij zmogljivosti za izvajanje operacij in zakonitost izvedenih operacij;</a:t>
            </a:r>
          </a:p>
          <a:p>
            <a:pPr lvl="0"/>
            <a:r>
              <a:rPr lang="sl-SI" dirty="0" smtClean="0"/>
              <a:t>11. </a:t>
            </a:r>
            <a:r>
              <a:rPr lang="sl-SI" b="1" dirty="0" smtClean="0"/>
              <a:t>Sodelovati </a:t>
            </a:r>
            <a:r>
              <a:rPr lang="sl-SI" b="1" dirty="0"/>
              <a:t>z organi</a:t>
            </a:r>
            <a:r>
              <a:rPr lang="sl-SI" b="1" dirty="0" smtClean="0"/>
              <a:t>, </a:t>
            </a:r>
            <a:r>
              <a:rPr lang="sl-SI" b="1" dirty="0"/>
              <a:t>revizijskimi organi ter drugimi nadzornimi organi vseh zadevnih skladov</a:t>
            </a:r>
            <a:r>
              <a:rPr lang="sl-SI" dirty="0"/>
              <a:t>;</a:t>
            </a:r>
          </a:p>
          <a:p>
            <a:pPr lvl="0"/>
            <a:r>
              <a:rPr lang="sl-SI" dirty="0" smtClean="0"/>
              <a:t>12. </a:t>
            </a:r>
            <a:r>
              <a:rPr lang="sl-SI" b="1" dirty="0" smtClean="0"/>
              <a:t>Pripravljati </a:t>
            </a:r>
            <a:r>
              <a:rPr lang="sl-SI" b="1" dirty="0"/>
              <a:t>letna poročila </a:t>
            </a:r>
            <a:r>
              <a:rPr lang="sl-SI" dirty="0"/>
              <a:t>o izvajanju </a:t>
            </a:r>
            <a:r>
              <a:rPr lang="sl-SI" dirty="0" smtClean="0"/>
              <a:t>SLR</a:t>
            </a:r>
            <a:r>
              <a:rPr lang="sl-SI" dirty="0"/>
              <a:t>.</a:t>
            </a:r>
          </a:p>
        </p:txBody>
      </p:sp>
      <p:sp>
        <p:nvSpPr>
          <p:cNvPr id="5" name="Pravokotnik 4"/>
          <p:cNvSpPr/>
          <p:nvPr/>
        </p:nvSpPr>
        <p:spPr>
          <a:xfrm>
            <a:off x="0" y="2143116"/>
            <a:ext cx="5400000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 flipV="1">
            <a:off x="0" y="6643710"/>
            <a:ext cx="9144000" cy="1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424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2576</Words>
  <Application>Microsoft Office PowerPoint</Application>
  <PresentationFormat>Diaprojekcija na zaslonu (4:3)</PresentationFormat>
  <Paragraphs>283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30</vt:i4>
      </vt:variant>
    </vt:vector>
  </HeadingPairs>
  <TitlesOfParts>
    <vt:vector size="31" baseType="lpstr">
      <vt:lpstr>Officeova tema</vt:lpstr>
      <vt:lpstr>Oblikovanje Lokalne akcijske skupine LAS V OBJEMU SONCA in  priprava strategije lokalnega razvoja za obdobje 2014-2020  </vt:lpstr>
      <vt:lpstr>Termini in lokacije izvedbe delavnice:  • v sredo, 10. junija 2015, ob 17.00 uri v sejni sobi na Občini Brda,  Trg 25. maja 2, 5212 Dobrovo; • v četrtek, 11. junija 2015, ob 17.00 uri v Zeleni dvorani na Mestni občini Nova Gorica, Trg Edvarda Kardelja 1, 5000 Nova Gorica; • v ponedeljek, 15. junija 2015, ob 17.00 uri v sejni dvorani na Občini Renče-Vogrsko, Bukovica 43, 5293 Volčja Draga; • v torek 16. junija 2015, ob 17.00 uri v prostorih TIC Temnica, Temnica 10, 5296 Kostanjevica na Krasu; • v sredo 17. junija 2015, ob 17.00 uri v prostorih Zeliščnega centra, Grgarske Ravne 30, 5251 Grgarske Ravne. </vt:lpstr>
      <vt:lpstr>PROGRAM DELAVNICE</vt:lpstr>
      <vt:lpstr>»Lokalni razvoj, ki ga vodi skupnost« - CLLD </vt:lpstr>
      <vt:lpstr>»Lokalni razvoj, ki ga vodi skupnost« - CLLD </vt:lpstr>
      <vt:lpstr>»Lokalni razvoj, ki ga vodi skupnost« - CLLD </vt:lpstr>
      <vt:lpstr>»Lokalni razvoj, ki ga vodi skupnost« - CLLD </vt:lpstr>
      <vt:lpstr>Vloga lokalne akcijske skupine –  NALOGE LAS</vt:lpstr>
      <vt:lpstr>Vloga lokalne akcijske skupine –  NALOGE LAS</vt:lpstr>
      <vt:lpstr>Predstavitev izkušenj iz obdobja 2007-2013</vt:lpstr>
      <vt:lpstr>Predstavitev izkušenj iz obdobja 2007-2013 – strategija lokalnega razvoja</vt:lpstr>
      <vt:lpstr>Predstavitev izkušenj iz obdobja 2007-2013 – strategija lokalnega razvoja</vt:lpstr>
      <vt:lpstr>Predstavitev izkušenj iz obdobja 2007-2013 – strategija lokalnega razvoja</vt:lpstr>
      <vt:lpstr>Oblikovanje LAS V OBJEMU SONCA</vt:lpstr>
      <vt:lpstr>Oblikovanje LAS V OBJEMU SONCA</vt:lpstr>
      <vt:lpstr>Priprava strategije lokalnega razvoja  (SLR) za obdobje 2014-2020</vt:lpstr>
      <vt:lpstr>Priprava strategije lokalnega razvoja za obdobje 2014-2020</vt:lpstr>
      <vt:lpstr>Priprava strategije lokalnega razvoja za obdobje 2014-2020 – obvezna poglavja</vt:lpstr>
      <vt:lpstr>Priprava strategije lokalnega razvoja za obdobje 2014-2020 – obvezna poglavja</vt:lpstr>
      <vt:lpstr>SWOT analiza – PREDNOSTI, SLABOSTI, PRILOŽNOSTI IN NEVARNOSTI  </vt:lpstr>
      <vt:lpstr>SWOT analiza </vt:lpstr>
      <vt:lpstr>SWOT analiza </vt:lpstr>
      <vt:lpstr> PREDNOSTI – iz Lokalne razvojne strategije LAS za obdobje 2007 – 2013   - ugodna geografska in transportna lega; - godne naravne danosti (neokrnjena in čista narava, atraktivna pokrajina); - ugodne klimatske razmere za raznovrstno kmetijsko proizvodnjo; - bogata zgodovinska in kulturna dediščina; - bližina mest omogoča večjo prodajo kmetijskih izdelkov; - tradicija kmetovanja, posedovanje znanja kmetijskih proizvajalcev, ki se prenaša na mlade      rodove; - razvite oblike okolju prijaznega kmetovanja, obstoj ekoloških kmetij; - razpoznavnost Goriških Brd in spodnje Vipavske doline kot vinorodnega območja; - prisotna tradicija kmetovanja: tradicija vinogradništva, sadjarstva, vrtnarstva; - visoka kakovost kmetijskih izdelkov; - tradicionalne kulturne in družabne prireditve; - naravne in tehnične danosti – namakalni sistem Vogršček; - nakup torklje na Dobrovem; - nižje cene nepremičnin kot v mestih.</vt:lpstr>
      <vt:lpstr>SWOT analiza </vt:lpstr>
      <vt:lpstr>SWOT analiza </vt:lpstr>
      <vt:lpstr>SWOT analiza </vt:lpstr>
      <vt:lpstr>SWOT analiza </vt:lpstr>
      <vt:lpstr>SWOT analiza </vt:lpstr>
      <vt:lpstr>SWOT analiza </vt:lpstr>
      <vt:lpstr>HVALA ZA VAŠO POZORNOST! </vt:lpstr>
    </vt:vector>
  </TitlesOfParts>
  <Company>CAPELO d.o.o.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Rajko Blaško</dc:creator>
  <cp:lastModifiedBy>Fabijana Medvešček</cp:lastModifiedBy>
  <cp:revision>103</cp:revision>
  <dcterms:created xsi:type="dcterms:W3CDTF">2014-01-17T11:59:10Z</dcterms:created>
  <dcterms:modified xsi:type="dcterms:W3CDTF">2015-06-15T14:11:20Z</dcterms:modified>
</cp:coreProperties>
</file>