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5" r:id="rId3"/>
    <p:sldId id="262" r:id="rId4"/>
    <p:sldId id="263" r:id="rId5"/>
    <p:sldId id="264" r:id="rId6"/>
    <p:sldId id="266" r:id="rId7"/>
    <p:sldId id="283" r:id="rId8"/>
    <p:sldId id="268" r:id="rId9"/>
    <p:sldId id="260" r:id="rId10"/>
    <p:sldId id="269" r:id="rId11"/>
    <p:sldId id="271" r:id="rId12"/>
    <p:sldId id="275" r:id="rId13"/>
    <p:sldId id="290" r:id="rId14"/>
    <p:sldId id="276" r:id="rId15"/>
    <p:sldId id="277" r:id="rId16"/>
    <p:sldId id="284" r:id="rId17"/>
    <p:sldId id="285" r:id="rId18"/>
    <p:sldId id="291" r:id="rId19"/>
    <p:sldId id="286" r:id="rId20"/>
    <p:sldId id="287" r:id="rId21"/>
    <p:sldId id="272" r:id="rId22"/>
    <p:sldId id="270" r:id="rId23"/>
    <p:sldId id="273" r:id="rId24"/>
    <p:sldId id="274" r:id="rId25"/>
    <p:sldId id="278" r:id="rId26"/>
    <p:sldId id="279" r:id="rId27"/>
    <p:sldId id="280" r:id="rId28"/>
    <p:sldId id="281" r:id="rId29"/>
    <p:sldId id="293" r:id="rId30"/>
    <p:sldId id="292" r:id="rId31"/>
    <p:sldId id="288" r:id="rId32"/>
    <p:sldId id="289" r:id="rId33"/>
  </p:sldIdLst>
  <p:sldSz cx="24384000" cy="13716000"/>
  <p:notesSz cx="6797675" cy="9928225"/>
  <p:defaultTextStyle>
    <a:lvl1pPr algn="ctr" defTabSz="825500">
      <a:defRPr sz="5000"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8" autoAdjust="0"/>
    <p:restoredTop sz="94660"/>
  </p:normalViewPr>
  <p:slideViewPr>
    <p:cSldViewPr snapToGrid="0">
      <p:cViewPr varScale="1">
        <p:scale>
          <a:sx n="54" d="100"/>
          <a:sy n="54" d="100"/>
        </p:scale>
        <p:origin x="1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73F9E-65B3-48F2-9A9D-8EA5110647A4}" type="datetimeFigureOut">
              <a:rPr lang="sl-SI" smtClean="0"/>
              <a:t>23.3.2016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56215-4607-4B2E-AE20-A574F8B245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0182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15768668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02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267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7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12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16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93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604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69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46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53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8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46063" y="809625"/>
            <a:ext cx="7194551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891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237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90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096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156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139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239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170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5661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436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580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46063" y="809625"/>
            <a:ext cx="7194551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547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8323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3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46063" y="809625"/>
            <a:ext cx="7194551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69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46063" y="809625"/>
            <a:ext cx="7194551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39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46063" y="809625"/>
            <a:ext cx="7194551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76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35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38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Body Level One</a:t>
            </a:r>
          </a:p>
          <a:p>
            <a:pPr lvl="1">
              <a:defRPr sz="1800"/>
            </a:pPr>
            <a:r>
              <a:rPr sz="5200"/>
              <a:t>Body Level Two</a:t>
            </a:r>
          </a:p>
          <a:p>
            <a:pPr lvl="2">
              <a:defRPr sz="1800"/>
            </a:pPr>
            <a:r>
              <a:rPr sz="5200"/>
              <a:t>Body Level Three</a:t>
            </a:r>
          </a:p>
          <a:p>
            <a:pPr lvl="3">
              <a:defRPr sz="1800"/>
            </a:pPr>
            <a:r>
              <a:rPr sz="5200"/>
              <a:t>Body Level Four</a:t>
            </a:r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 lvl="0">
              <a:defRPr sz="1800"/>
            </a:pPr>
            <a:r>
              <a:rPr sz="4500"/>
              <a:t>Body Level One</a:t>
            </a:r>
          </a:p>
          <a:p>
            <a:pPr lvl="1">
              <a:defRPr sz="1800"/>
            </a:pPr>
            <a:r>
              <a:rPr sz="4500"/>
              <a:t>Body Level Two</a:t>
            </a:r>
          </a:p>
          <a:p>
            <a:pPr lvl="2">
              <a:defRPr sz="1800"/>
            </a:pPr>
            <a:r>
              <a:rPr sz="4500"/>
              <a:t>Body Level Three</a:t>
            </a:r>
          </a:p>
          <a:p>
            <a:pPr lvl="3">
              <a:defRPr sz="1800"/>
            </a:pPr>
            <a:r>
              <a:rPr sz="4500"/>
              <a:t>Body Level Four</a:t>
            </a:r>
          </a:p>
          <a:p>
            <a:pPr lvl="4">
              <a:defRPr sz="1800"/>
            </a:pPr>
            <a:r>
              <a:rPr sz="45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Body Level One</a:t>
            </a:r>
          </a:p>
          <a:p>
            <a:pPr lvl="1">
              <a:defRPr sz="1800"/>
            </a:pPr>
            <a:r>
              <a:rPr sz="5200"/>
              <a:t>Body Level Two</a:t>
            </a:r>
          </a:p>
          <a:p>
            <a:pPr lvl="2">
              <a:defRPr sz="1800"/>
            </a:pPr>
            <a:r>
              <a:rPr sz="5200"/>
              <a:t>Body Level Three</a:t>
            </a:r>
          </a:p>
          <a:p>
            <a:pPr lvl="3">
              <a:defRPr sz="1800"/>
            </a:pPr>
            <a:r>
              <a:rPr sz="5200"/>
              <a:t>Body Level Four</a:t>
            </a:r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200"/>
              <a:t>Body Level One</a:t>
            </a:r>
          </a:p>
          <a:p>
            <a:pPr lvl="1">
              <a:defRPr sz="1800"/>
            </a:pPr>
            <a:r>
              <a:rPr sz="5200"/>
              <a:t>Body Level Two</a:t>
            </a:r>
          </a:p>
          <a:p>
            <a:pPr lvl="2">
              <a:defRPr sz="1800"/>
            </a:pPr>
            <a:r>
              <a:rPr sz="5200"/>
              <a:t>Body Level Three</a:t>
            </a:r>
          </a:p>
          <a:p>
            <a:pPr lvl="3">
              <a:defRPr sz="1800"/>
            </a:pPr>
            <a:r>
              <a:rPr sz="5200"/>
              <a:t>Body Level Four</a:t>
            </a:r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825500">
        <a:defRPr sz="11200"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3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1pPr>
      <a:lvl2pPr marL="127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2pPr>
      <a:lvl3pPr marL="190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3pPr>
      <a:lvl4pPr marL="254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4pPr>
      <a:lvl5pPr marL="317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5pPr>
      <a:lvl6pPr marL="381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6pPr>
      <a:lvl7pPr marL="444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7pPr>
      <a:lvl8pPr marL="508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8pPr>
      <a:lvl9pPr marL="571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hyperlink" Target="mailto:bostjan.vidovic@podjetniskisklad.si" TargetMode="External"/><Relationship Id="rId4" Type="http://schemas.openxmlformats.org/officeDocument/2006/relationships/hyperlink" Target="http://www.jsmg-sklad.s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sps-ppt16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24" y="0"/>
            <a:ext cx="24365952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/>
        </p:nvSpPr>
        <p:spPr>
          <a:xfrm>
            <a:off x="2416308" y="4783486"/>
            <a:ext cx="13290498" cy="5060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defTabSz="457200">
              <a:lnSpc>
                <a:spcPct val="120000"/>
              </a:lnSpc>
              <a:defRPr sz="1800"/>
            </a:pPr>
            <a:r>
              <a:rPr lang="sl-SI" sz="9600" b="1" dirty="0" smtClean="0">
                <a:solidFill>
                  <a:srgbClr val="2941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aleway ExtraBold"/>
              </a:rPr>
              <a:t>P7 sop 2016</a:t>
            </a:r>
          </a:p>
          <a:p>
            <a:pPr lvl="0" defTabSz="457200">
              <a:lnSpc>
                <a:spcPct val="120000"/>
              </a:lnSpc>
              <a:defRPr sz="1800"/>
            </a:pPr>
            <a:endParaRPr lang="sl-SI" sz="5750" dirty="0">
              <a:solidFill>
                <a:srgbClr val="29417E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lvl="0" defTabSz="457200">
              <a:lnSpc>
                <a:spcPct val="120000"/>
              </a:lnSpc>
              <a:defRPr sz="1800"/>
            </a:pPr>
            <a:r>
              <a:rPr lang="sl-SI" sz="5750" b="1" dirty="0" smtClean="0">
                <a:solidFill>
                  <a:srgbClr val="2941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aleway ExtraBold"/>
              </a:rPr>
              <a:t>MIKROKREDITI ZA PODJETJA S </a:t>
            </a:r>
          </a:p>
          <a:p>
            <a:pPr lvl="0" defTabSz="457200">
              <a:lnSpc>
                <a:spcPct val="120000"/>
              </a:lnSpc>
              <a:defRPr sz="1800"/>
            </a:pPr>
            <a:r>
              <a:rPr lang="sl-SI" sz="5750" b="1" dirty="0" smtClean="0">
                <a:solidFill>
                  <a:srgbClr val="2941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aleway ExtraBold"/>
              </a:rPr>
              <a:t>STATUSOM SOCIALNEGA PODJETJA</a:t>
            </a:r>
            <a:endParaRPr sz="5750" b="1" dirty="0">
              <a:solidFill>
                <a:srgbClr val="2941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aleway ExtraBold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10"/>
          <p:cNvSpPr txBox="1">
            <a:spLocks noChangeArrowheads="1"/>
          </p:cNvSpPr>
          <p:nvPr/>
        </p:nvSpPr>
        <p:spPr>
          <a:xfrm>
            <a:off x="4328252" y="6371690"/>
            <a:ext cx="1515097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buSzTx/>
              <a:buFont typeface="Wingdings 3" pitchFamily="18" charset="2"/>
              <a:buNone/>
            </a:pPr>
            <a:endParaRPr lang="sl-SI" altLang="sl-SI" sz="6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841290" y="5351679"/>
            <a:ext cx="23021364" cy="65659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NAMEN RAZPISA </a:t>
            </a:r>
            <a:endParaRPr kumimoji="0" lang="sl-SI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393507"/>
              </p:ext>
            </p:extLst>
          </p:nvPr>
        </p:nvGraphicFramePr>
        <p:xfrm>
          <a:off x="841290" y="6293224"/>
          <a:ext cx="23021364" cy="21138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21364"/>
              </a:tblGrid>
              <a:tr h="2113877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3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namen</a:t>
                      </a:r>
                      <a:r>
                        <a:rPr lang="sl-SI" sz="3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razpisa je neposredno zagotavljanje ugodnih virov financiranja podjetjem s statusom socialnega podjetja v skladu </a:t>
                      </a:r>
                      <a:r>
                        <a:rPr lang="sl-SI" sz="36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 8. ČLENOM Zakona o socialnem podjetništvu (ZSocP, Uradni list RS, št. 20/2011, z dne 18.3.2011)</a:t>
                      </a:r>
                      <a:endParaRPr lang="sl-SI" sz="3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Naslov 1"/>
          <p:cNvSpPr txBox="1">
            <a:spLocks/>
          </p:cNvSpPr>
          <p:nvPr/>
        </p:nvSpPr>
        <p:spPr>
          <a:xfrm>
            <a:off x="2498940" y="3166229"/>
            <a:ext cx="18809595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MIKROKREDITI 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podjetja s statusom socialnega podjetja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sz="4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Slika 1" descr="Evropski socialni skl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07" y="10959632"/>
            <a:ext cx="5085599" cy="141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ipsa 7"/>
          <p:cNvSpPr/>
          <p:nvPr/>
        </p:nvSpPr>
        <p:spPr>
          <a:xfrm>
            <a:off x="19082424" y="1646354"/>
            <a:ext cx="3239693" cy="3093290"/>
          </a:xfrm>
          <a:prstGeom prst="ellipse">
            <a:avLst/>
          </a:prstGeom>
          <a:solidFill>
            <a:schemeClr val="accent6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lang="sl-SI" sz="3200" b="1" dirty="0" smtClean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P7 sop</a:t>
            </a:r>
            <a:endParaRPr lang="sl-SI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6589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10"/>
          <p:cNvSpPr txBox="1">
            <a:spLocks noChangeArrowheads="1"/>
          </p:cNvSpPr>
          <p:nvPr/>
        </p:nvSpPr>
        <p:spPr>
          <a:xfrm>
            <a:off x="4328252" y="6371690"/>
            <a:ext cx="1515097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buSzTx/>
              <a:buFont typeface="Wingdings 3" pitchFamily="18" charset="2"/>
              <a:buNone/>
            </a:pPr>
            <a:endParaRPr lang="sl-SI" altLang="sl-SI" sz="6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2" descr="Logotip_brez_vseb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245" y="4510607"/>
            <a:ext cx="3822623" cy="98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esna puščica 11"/>
          <p:cNvSpPr/>
          <p:nvPr/>
        </p:nvSpPr>
        <p:spPr>
          <a:xfrm rot="5400000">
            <a:off x="11442533" y="6134183"/>
            <a:ext cx="1308736" cy="74120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sl-SI" sz="3200">
              <a:solidFill>
                <a:srgbClr val="FFFFFF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601437" y="7211781"/>
            <a:ext cx="9453140" cy="121058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6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MIKROKREDIT za podjetja s </a:t>
            </a:r>
          </a:p>
          <a:p>
            <a:pPr rtl="0" latinLnBrk="1" hangingPunct="0"/>
            <a:r>
              <a:rPr lang="sl-SI" sz="36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statusom socialnega podjetja </a:t>
            </a:r>
            <a:endParaRPr lang="sl-SI" sz="36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Desna puščica 12"/>
          <p:cNvSpPr/>
          <p:nvPr/>
        </p:nvSpPr>
        <p:spPr>
          <a:xfrm rot="5400000">
            <a:off x="11082797" y="9200161"/>
            <a:ext cx="2076029" cy="693384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sl-SI" sz="3200">
              <a:solidFill>
                <a:srgbClr val="FFFFFF"/>
              </a:solidFill>
            </a:endParaRPr>
          </a:p>
        </p:txBody>
      </p:sp>
      <p:sp>
        <p:nvSpPr>
          <p:cNvPr id="14" name="Večkraten dokument 13"/>
          <p:cNvSpPr/>
          <p:nvPr/>
        </p:nvSpPr>
        <p:spPr>
          <a:xfrm>
            <a:off x="11173044" y="10671337"/>
            <a:ext cx="1847714" cy="2073154"/>
          </a:xfrm>
          <a:prstGeom prst="flowChartMultidocumen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l-SI" b="1" dirty="0">
                <a:solidFill>
                  <a:srgbClr val="FFFFFF"/>
                </a:solidFill>
              </a:rPr>
              <a:t>MSP</a:t>
            </a:r>
          </a:p>
        </p:txBody>
      </p:sp>
      <p:sp>
        <p:nvSpPr>
          <p:cNvPr id="6" name="Zaobljeni pravokotnik 5"/>
          <p:cNvSpPr/>
          <p:nvPr/>
        </p:nvSpPr>
        <p:spPr>
          <a:xfrm>
            <a:off x="6974541" y="9078954"/>
            <a:ext cx="5492963" cy="658336"/>
          </a:xfrm>
          <a:prstGeom prst="round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Neposredni kredit Sklada</a:t>
            </a:r>
            <a:endParaRPr lang="sl-SI" sz="32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Naslov 1"/>
          <p:cNvSpPr txBox="1">
            <a:spLocks/>
          </p:cNvSpPr>
          <p:nvPr/>
        </p:nvSpPr>
        <p:spPr>
          <a:xfrm>
            <a:off x="2200066" y="1470106"/>
            <a:ext cx="18809595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MIKROKREDITI 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podjetja s statusom socialnega podjetja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sz="4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665418" y="3634527"/>
            <a:ext cx="23021364" cy="65659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OPIS PRODUKTA</a:t>
            </a:r>
            <a:endParaRPr kumimoji="0" lang="sl-SI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pic>
        <p:nvPicPr>
          <p:cNvPr id="15" name="Slika 1" descr="Evropski socialni skl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07" y="10959632"/>
            <a:ext cx="5085599" cy="141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lipsa 15"/>
          <p:cNvSpPr/>
          <p:nvPr/>
        </p:nvSpPr>
        <p:spPr>
          <a:xfrm>
            <a:off x="19108528" y="541237"/>
            <a:ext cx="3239693" cy="3093290"/>
          </a:xfrm>
          <a:prstGeom prst="ellipse">
            <a:avLst/>
          </a:prstGeom>
          <a:solidFill>
            <a:schemeClr val="accent6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lang="sl-SI" sz="3200" b="1" dirty="0" smtClean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P7 sop</a:t>
            </a:r>
            <a:endParaRPr lang="sl-SI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23338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10"/>
          <p:cNvSpPr txBox="1">
            <a:spLocks noChangeArrowheads="1"/>
          </p:cNvSpPr>
          <p:nvPr/>
        </p:nvSpPr>
        <p:spPr>
          <a:xfrm>
            <a:off x="4328252" y="6371690"/>
            <a:ext cx="1515097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buSzTx/>
              <a:buFont typeface="Wingdings 3" pitchFamily="18" charset="2"/>
              <a:buNone/>
            </a:pPr>
            <a:endParaRPr lang="sl-SI" altLang="sl-SI" sz="6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733065" y="4033050"/>
            <a:ext cx="23220627" cy="65659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UPRAVIČENI STROŠKI </a:t>
            </a:r>
            <a:endParaRPr kumimoji="0" lang="sl-SI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2803740" y="2412126"/>
            <a:ext cx="18809595" cy="1620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 fontScale="92500" lnSpcReduction="20000"/>
          </a:bodyPr>
          <a:lstStyle>
            <a:lvl1pPr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MIKROKREDITI 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podjetja s statusom socialnega podjetja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sz="4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752326"/>
              </p:ext>
            </p:extLst>
          </p:nvPr>
        </p:nvGraphicFramePr>
        <p:xfrm>
          <a:off x="733065" y="4751294"/>
          <a:ext cx="23220627" cy="6065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20627"/>
              </a:tblGrid>
              <a:tr h="4554071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sl-SI" sz="2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Stroški so upravičeni,</a:t>
                      </a:r>
                      <a:r>
                        <a:rPr lang="sl-SI" sz="2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če: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sl-SI" sz="28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 s projektom neposredno povezani, so potrebni za njegovo izvajanje in so v skladu z njegovimi cilji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endParaRPr lang="sl-SI" sz="28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 prepoznani v skladu s skrbnostjo dobrega gospodarja oz. gospodarstvenika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endParaRPr lang="sl-SI" sz="28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nastanejo in so plačani v obdobju upravičenosti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endParaRPr lang="sl-SI" sz="28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temeljijo na verodostojnih knjigovodskih in drugih listinah 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endParaRPr lang="sl-SI" sz="28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 izkazani z veljavnimi pravili Skupnosti in nacionalnimi predpisi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sl-SI" sz="2800" b="1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endParaRPr lang="sl-SI" sz="2800" b="1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endParaRPr lang="sl-SI" sz="2800" b="1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Slika 1" descr="Evropski socialni skl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0" y="11407867"/>
            <a:ext cx="5085599" cy="141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ipsa 8"/>
          <p:cNvSpPr/>
          <p:nvPr/>
        </p:nvSpPr>
        <p:spPr>
          <a:xfrm>
            <a:off x="19993488" y="707746"/>
            <a:ext cx="3239693" cy="3093290"/>
          </a:xfrm>
          <a:prstGeom prst="ellipse">
            <a:avLst/>
          </a:prstGeom>
          <a:solidFill>
            <a:schemeClr val="accent6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lang="sl-SI" sz="3200" b="1" dirty="0" smtClean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P7 </a:t>
            </a:r>
            <a:r>
              <a:rPr lang="sl-SI" sz="3200" b="1" dirty="0" err="1" smtClean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sop</a:t>
            </a:r>
            <a:endParaRPr lang="sl-SI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8719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10"/>
          <p:cNvSpPr txBox="1">
            <a:spLocks noChangeArrowheads="1"/>
          </p:cNvSpPr>
          <p:nvPr/>
        </p:nvSpPr>
        <p:spPr>
          <a:xfrm>
            <a:off x="4328252" y="6371690"/>
            <a:ext cx="1515097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buSzTx/>
              <a:buFont typeface="Wingdings 3" pitchFamily="18" charset="2"/>
              <a:buNone/>
            </a:pPr>
            <a:endParaRPr lang="sl-SI" altLang="sl-SI" sz="6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777510" y="3248692"/>
            <a:ext cx="23220627" cy="65659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UPRAVIČENI STROŠKI </a:t>
            </a:r>
            <a:endParaRPr kumimoji="0" lang="sl-SI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2983027" y="1578528"/>
            <a:ext cx="18809595" cy="1620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 fontScale="92500" lnSpcReduction="20000"/>
          </a:bodyPr>
          <a:lstStyle>
            <a:lvl1pPr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MIKROKREDITI 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podjetja s statusom socialnega podjetja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sz="4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133830"/>
              </p:ext>
            </p:extLst>
          </p:nvPr>
        </p:nvGraphicFramePr>
        <p:xfrm>
          <a:off x="777509" y="3954522"/>
          <a:ext cx="23220627" cy="691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20627"/>
              </a:tblGrid>
              <a:tr h="6601610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sl-SI" sz="2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Upravičeni stroški, so stroški:</a:t>
                      </a:r>
                      <a:endParaRPr lang="sl-SI" sz="2800" b="1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sl-SI" sz="28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STROŠKI OSEB ZAPOSLENIH NA PROJEKTU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ü"/>
                      </a:pPr>
                      <a:r>
                        <a:rPr lang="sl-SI" sz="2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stroški plač in druga povračila strokov dela za osebe zaposlene na projektu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sl-SI" sz="28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STROŠKI STORITEV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sl-SI" sz="28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Stroški storitev se morajo nanašati na vsebino projekta in jih upravičencu zagotavljajo tretje osebe, to so: 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ü"/>
                      </a:pPr>
                      <a:r>
                        <a:rPr lang="sl-SI" sz="28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Svetovalne storitve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ü"/>
                      </a:pPr>
                      <a:r>
                        <a:rPr lang="sl-SI" sz="28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Projektno vodenje in koordinacija projekta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ü"/>
                      </a:pPr>
                      <a:r>
                        <a:rPr lang="sl-SI" sz="28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Prevajalske storitve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ü"/>
                      </a:pPr>
                      <a:r>
                        <a:rPr lang="sl-SI" sz="28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Storitve izobraževanja in usposabljanja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ü"/>
                      </a:pPr>
                      <a:r>
                        <a:rPr lang="sl-SI" sz="28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Svetovanja s področja IKT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ü"/>
                      </a:pPr>
                      <a:r>
                        <a:rPr lang="sl-SI" sz="28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Administrativno tehnične storitve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ü"/>
                      </a:pPr>
                      <a:r>
                        <a:rPr lang="sl-SI" sz="28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Storitve izdelave študij, raziskav, vrednotenj, ocen, strokovnih mnenj in poročil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ü"/>
                      </a:pPr>
                      <a:r>
                        <a:rPr lang="sl-SI" sz="28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Storitve s področja informiranja in obveščanja javnosti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sl-SI" sz="2800" b="1" baseline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Slika 1" descr="Evropski socialni skl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13" y="11103068"/>
            <a:ext cx="5085599" cy="141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70945" y="151656"/>
            <a:ext cx="3243353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3937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10"/>
          <p:cNvSpPr txBox="1">
            <a:spLocks noChangeArrowheads="1"/>
          </p:cNvSpPr>
          <p:nvPr/>
        </p:nvSpPr>
        <p:spPr>
          <a:xfrm>
            <a:off x="4328252" y="6371690"/>
            <a:ext cx="1515097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buSzTx/>
              <a:buFont typeface="Wingdings 3" pitchFamily="18" charset="2"/>
              <a:buNone/>
            </a:pPr>
            <a:endParaRPr lang="sl-SI" altLang="sl-SI" sz="6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777512" y="3718625"/>
            <a:ext cx="23220627" cy="65659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UPRAVIČENI STROŠKI </a:t>
            </a:r>
            <a:endParaRPr kumimoji="0" lang="sl-SI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3108540" y="1909926"/>
            <a:ext cx="18809595" cy="1620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 fontScale="92500" lnSpcReduction="20000"/>
          </a:bodyPr>
          <a:lstStyle>
            <a:lvl1pPr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MIKROKREDITI 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podjetja s statusom socialnega podjetja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sz="4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457354"/>
              </p:ext>
            </p:extLst>
          </p:nvPr>
        </p:nvGraphicFramePr>
        <p:xfrm>
          <a:off x="777513" y="4375215"/>
          <a:ext cx="23220627" cy="58396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20627"/>
              </a:tblGrid>
              <a:tr h="5839609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sl-SI" sz="2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Upravičeni stroški, so stroški:</a:t>
                      </a:r>
                      <a:endParaRPr lang="sl-SI" sz="2800" b="1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sl-SI" sz="2800" b="1" baseline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POSREDNI STROŠKI </a:t>
                      </a:r>
                      <a:r>
                        <a:rPr lang="sl-SI" sz="28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(posredni stroški v pavšalnem znesku, ki so povezani z neposrednimi aktivnostmi projekta)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sl-SI" sz="2800" b="0" baseline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STROŠKI OPREME </a:t>
                      </a:r>
                      <a:r>
                        <a:rPr lang="sl-SI" sz="28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(stroški nakupa strojev, opreme in pohištva, ki ne smejo presegati 15 % celotnih upravičenih stroškov)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sl-SI" sz="2800" b="0" baseline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STROŠKI AMORTIZACIJE </a:t>
                      </a:r>
                      <a:r>
                        <a:rPr lang="sl-SI" sz="28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 stroški amortizacije sredstev, ki se amortizirajo in so upravičeni izključno za čas trajanja projekta, če pri pridobitvi teh sredstev niso bila uporabljena javna sredstva).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sl-SI" sz="2800" b="1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sl-SI" sz="2800" b="1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sl-SI" sz="2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Državna pomoč po pravilu „de minimis“ se odobri le za upravičene stroške projekta, </a:t>
                      </a:r>
                      <a:r>
                        <a:rPr lang="sl-SI" sz="32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nastale od 01.1.2016 do vključno 15.10.2010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Slika 1" descr="Evropski socialni skl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14" y="11088711"/>
            <a:ext cx="5085599" cy="141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ipsa 8"/>
          <p:cNvSpPr/>
          <p:nvPr/>
        </p:nvSpPr>
        <p:spPr>
          <a:xfrm>
            <a:off x="19907177" y="733518"/>
            <a:ext cx="3239693" cy="3093290"/>
          </a:xfrm>
          <a:prstGeom prst="ellipse">
            <a:avLst/>
          </a:prstGeom>
          <a:solidFill>
            <a:schemeClr val="accent6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lang="sl-SI" sz="3200" b="1" dirty="0" smtClean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P7 </a:t>
            </a:r>
            <a:r>
              <a:rPr lang="sl-SI" sz="3200" b="1" dirty="0" err="1" smtClean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sop</a:t>
            </a:r>
            <a:endParaRPr lang="sl-SI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4110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10"/>
          <p:cNvSpPr txBox="1">
            <a:spLocks noChangeArrowheads="1"/>
          </p:cNvSpPr>
          <p:nvPr/>
        </p:nvSpPr>
        <p:spPr>
          <a:xfrm>
            <a:off x="4328252" y="6371690"/>
            <a:ext cx="1515097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buSzTx/>
              <a:buFont typeface="Wingdings 3" pitchFamily="18" charset="2"/>
              <a:buNone/>
            </a:pPr>
            <a:endParaRPr lang="sl-SI" altLang="sl-SI" sz="6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34079" y="4091328"/>
            <a:ext cx="23220627" cy="65659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NEUPRAVIČENI STROŠKI</a:t>
            </a:r>
            <a:endParaRPr kumimoji="0" lang="sl-SI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3040089" y="2220503"/>
            <a:ext cx="18809595" cy="1620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 fontScale="92500" lnSpcReduction="20000"/>
          </a:bodyPr>
          <a:lstStyle>
            <a:lvl1pPr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MIKROKREDITI 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podjetja s statusom socialnega podjetja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sz="4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888945"/>
              </p:ext>
            </p:extLst>
          </p:nvPr>
        </p:nvGraphicFramePr>
        <p:xfrm>
          <a:off x="634079" y="4747918"/>
          <a:ext cx="23220627" cy="27286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20627"/>
              </a:tblGrid>
              <a:tr h="2728647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sl-SI" sz="2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 upravičene stroške ne spada: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sl-SI" sz="28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NAKUP CESTNO TRANSPORTNIH SREDSTEV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POVRATNI DAVED NA DODANO VREDNOST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OBRESTI NA DOLGOVE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Slika 1" descr="Evropski socialni skl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90" y="11429369"/>
            <a:ext cx="5085599" cy="141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ipsa 9"/>
          <p:cNvSpPr/>
          <p:nvPr/>
        </p:nvSpPr>
        <p:spPr>
          <a:xfrm>
            <a:off x="19479225" y="748137"/>
            <a:ext cx="3239693" cy="3093290"/>
          </a:xfrm>
          <a:prstGeom prst="ellipse">
            <a:avLst/>
          </a:prstGeom>
          <a:solidFill>
            <a:schemeClr val="accent6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lang="sl-SI" sz="3200" b="1" dirty="0" smtClean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P7 sop</a:t>
            </a:r>
            <a:endParaRPr lang="sl-SI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99514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10"/>
          <p:cNvSpPr txBox="1">
            <a:spLocks noChangeArrowheads="1"/>
          </p:cNvSpPr>
          <p:nvPr/>
        </p:nvSpPr>
        <p:spPr>
          <a:xfrm>
            <a:off x="4328252" y="6371690"/>
            <a:ext cx="1515097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buSzTx/>
              <a:buFont typeface="Wingdings 3" pitchFamily="18" charset="2"/>
              <a:buNone/>
            </a:pPr>
            <a:endParaRPr lang="sl-SI" altLang="sl-SI" sz="6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713098" y="4055328"/>
            <a:ext cx="23021364" cy="65659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SPLOŠNI POGOJI KANDIDIRANJA</a:t>
            </a:r>
            <a:endParaRPr kumimoji="0" lang="sl-SI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2659657" y="1848659"/>
            <a:ext cx="18809595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MIKROKREDITI 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podjetja s statusom socialnega podjetja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sz="4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403160"/>
              </p:ext>
            </p:extLst>
          </p:nvPr>
        </p:nvGraphicFramePr>
        <p:xfrm>
          <a:off x="713098" y="4800368"/>
          <a:ext cx="23021364" cy="49162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21364"/>
              </a:tblGrid>
              <a:tr h="2744873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sl-SI" sz="2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</a:t>
                      </a:r>
                      <a:r>
                        <a:rPr lang="sl-SI" sz="2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razpis se lahko prijavijo le podjetja s statusom socialnega podjetja v skladu z 8. členom Zakona o socialnem podjetništvu </a:t>
                      </a:r>
                      <a:r>
                        <a:rPr lang="sl-SI" sz="2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sl-SI" sz="2800" b="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Zsocp</a:t>
                      </a:r>
                      <a:r>
                        <a:rPr lang="sl-SI" sz="2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Uradni list RS, št. 20/2011, z dne 18.3.2011):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sl-SI" sz="2800" b="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0" i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 imajo manj kakor 250 zaposlenih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0" i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letni promet ne presega 50 mio EUR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0" i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bilančna vsota ne presega 43 mio EUR</a:t>
                      </a:r>
                    </a:p>
                    <a:p>
                      <a:pPr algn="l"/>
                      <a:endParaRPr lang="sl-SI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798629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sl-SI" sz="2800" b="1" i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kreditiranje ne bo pogojeno s prednostno rabo domačih proizvodov pred uvoženimi</a:t>
                      </a:r>
                    </a:p>
                  </a:txBody>
                  <a:tcPr/>
                </a:tc>
              </a:tr>
              <a:tr h="1039186">
                <a:tc>
                  <a:txBody>
                    <a:bodyPr/>
                    <a:lstStyle/>
                    <a:p>
                      <a:pPr marL="0" marR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</a:t>
                      </a:r>
                      <a:r>
                        <a:rPr lang="sl-SI" sz="2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razpis se lahko prijavijo le podjetja s sedežem v REPUBLIKI SLOVENIJI</a:t>
                      </a:r>
                      <a:endParaRPr lang="sl-SI" sz="28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endParaRPr lang="sl-SI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Slika 1" descr="Evropski socialni skl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07" y="10959632"/>
            <a:ext cx="5085599" cy="141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ipsa 8"/>
          <p:cNvSpPr/>
          <p:nvPr/>
        </p:nvSpPr>
        <p:spPr>
          <a:xfrm>
            <a:off x="19082424" y="707746"/>
            <a:ext cx="3239693" cy="3093290"/>
          </a:xfrm>
          <a:prstGeom prst="ellipse">
            <a:avLst/>
          </a:prstGeom>
          <a:solidFill>
            <a:schemeClr val="accent6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lang="sl-SI" sz="3200" b="1" dirty="0" smtClean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P7 sop</a:t>
            </a:r>
            <a:endParaRPr lang="sl-SI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93068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10"/>
          <p:cNvSpPr txBox="1">
            <a:spLocks noChangeArrowheads="1"/>
          </p:cNvSpPr>
          <p:nvPr/>
        </p:nvSpPr>
        <p:spPr>
          <a:xfrm>
            <a:off x="4328252" y="6371690"/>
            <a:ext cx="1515097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buSzTx/>
              <a:buFont typeface="Wingdings 3" pitchFamily="18" charset="2"/>
              <a:buNone/>
            </a:pPr>
            <a:endParaRPr lang="sl-SI" altLang="sl-SI" sz="6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79277" y="3476531"/>
            <a:ext cx="23021364" cy="65659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3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NA</a:t>
            </a:r>
            <a:r>
              <a:rPr kumimoji="0" lang="sl-SI" sz="36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RAZPIS SE NE MOREJO PRIJAVITI PODJETJA, KI:</a:t>
            </a:r>
            <a:endParaRPr kumimoji="0" lang="sl-SI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2785162" y="1575929"/>
            <a:ext cx="18809595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MIKROKREDITI 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podjetja s statusom socialnega podjetja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sz="4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385277"/>
              </p:ext>
            </p:extLst>
          </p:nvPr>
        </p:nvGraphicFramePr>
        <p:xfrm>
          <a:off x="679278" y="4195482"/>
          <a:ext cx="23021364" cy="691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21364"/>
              </a:tblGrid>
              <a:tr h="6659994"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1" i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Opravljajo glavno dejavnost razvrščeno v naslednja področja, oddelke, skupine in razrede: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sl-SI" sz="2800" b="1" i="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0" i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Kmetijstvo in lov, gozdarstvo, ribištvo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0" i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 05 pridobivanje premoga</a:t>
                      </a:r>
                      <a:endParaRPr lang="sl-SI" sz="2800" b="0" i="1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2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C 12 - Proizvodnja tobačnih izdelkov </a:t>
                      </a:r>
                    </a:p>
                    <a:p>
                      <a:pPr marL="342900" lvl="2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C 20.51 - Proizvodnja razstreliv</a:t>
                      </a:r>
                    </a:p>
                    <a:p>
                      <a:pPr marL="342900" lvl="2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C 25.4 - Proizvodnja orožja in streliva </a:t>
                      </a:r>
                    </a:p>
                    <a:p>
                      <a:pPr marL="342900" lvl="2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C 30.4 -  Proizvodnja bojnih vozil</a:t>
                      </a:r>
                    </a:p>
                    <a:p>
                      <a:pPr marL="342900" lvl="2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G 46.35 - Trgovina na debelo s tobačnimi izdelki </a:t>
                      </a:r>
                    </a:p>
                    <a:p>
                      <a:pPr marL="342900" lvl="2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G 47.26 - Trgovina na drobno v specializiranih prodajalnah s tobačnimi izdelki </a:t>
                      </a:r>
                    </a:p>
                    <a:p>
                      <a:pPr marL="342900" lvl="2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K - Finančne in zavarovalniške dejavnosti </a:t>
                      </a:r>
                    </a:p>
                    <a:p>
                      <a:pPr marL="342900" lvl="2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L - Poslovanje z nepremičninami </a:t>
                      </a:r>
                    </a:p>
                    <a:p>
                      <a:pPr marL="342900" lvl="2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R 92 - Prirejanje iger na srečo</a:t>
                      </a:r>
                    </a:p>
                    <a:p>
                      <a:pPr marL="342900" lvl="2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Ladjedelništvo</a:t>
                      </a:r>
                    </a:p>
                    <a:p>
                      <a:pPr marL="342900" lvl="2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Proizvodnja in distribucija energije ter energetska infrastruktura</a:t>
                      </a:r>
                      <a:endParaRPr lang="sl-SI" sz="2400" b="0" i="1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endParaRPr lang="sl-SI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Slika 1" descr="Evropski socialni skl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8" y="11239165"/>
            <a:ext cx="5085599" cy="141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ipsa 8"/>
          <p:cNvSpPr/>
          <p:nvPr/>
        </p:nvSpPr>
        <p:spPr>
          <a:xfrm>
            <a:off x="19386231" y="258518"/>
            <a:ext cx="3239693" cy="3093290"/>
          </a:xfrm>
          <a:prstGeom prst="ellipse">
            <a:avLst/>
          </a:prstGeom>
          <a:solidFill>
            <a:schemeClr val="accent6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lang="sl-SI" sz="3200" b="1" dirty="0" smtClean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P7 sop</a:t>
            </a:r>
            <a:endParaRPr lang="sl-SI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8855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10"/>
          <p:cNvSpPr txBox="1">
            <a:spLocks noChangeArrowheads="1"/>
          </p:cNvSpPr>
          <p:nvPr/>
        </p:nvSpPr>
        <p:spPr>
          <a:xfrm>
            <a:off x="4328252" y="6371690"/>
            <a:ext cx="1515097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buSzTx/>
              <a:buFont typeface="Wingdings 3" pitchFamily="18" charset="2"/>
              <a:buNone/>
            </a:pPr>
            <a:endParaRPr lang="sl-SI" altLang="sl-SI" sz="6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79278" y="4233660"/>
            <a:ext cx="23021364" cy="65659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3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NA</a:t>
            </a:r>
            <a:r>
              <a:rPr kumimoji="0" lang="sl-SI" sz="36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RAZPIS SE NE MOREJO PRIJAVITI PODJETJA, KI:</a:t>
            </a:r>
            <a:endParaRPr kumimoji="0" lang="sl-SI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2785162" y="2349940"/>
            <a:ext cx="18809595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MIKROKREDITI 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podjetja s statusom socialnega podjetja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sz="4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452807"/>
              </p:ext>
            </p:extLst>
          </p:nvPr>
        </p:nvGraphicFramePr>
        <p:xfrm>
          <a:off x="679278" y="4890250"/>
          <a:ext cx="23021364" cy="387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21364"/>
              </a:tblGrid>
              <a:tr h="569876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sl-SI" sz="2800" b="1" i="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lvl="2" indent="0" algn="l">
                        <a:buFont typeface="Wingdings" panose="05000000000000000000" pitchFamily="2" charset="2"/>
                        <a:buNone/>
                      </a:pPr>
                      <a:endParaRPr lang="sl-SI" sz="2800" b="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 Light"/>
                      </a:endParaRPr>
                    </a:p>
                    <a:p>
                      <a:pPr marL="457200" lvl="2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bi skladno z Uredbo Komisije EU</a:t>
                      </a:r>
                      <a:r>
                        <a:rPr lang="sl-SI" sz="2800" b="1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 </a:t>
                      </a:r>
                      <a:r>
                        <a:rPr lang="sl-SI" sz="2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pridobljena</a:t>
                      </a:r>
                      <a:r>
                        <a:rPr lang="sl-SI" sz="2800" b="1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 sredstva namenila za dejavnosti, povezane z izvozom v tretje države ali države članice </a:t>
                      </a:r>
                    </a:p>
                    <a:p>
                      <a:pPr marL="457200" lvl="2" indent="-457200" algn="l">
                        <a:buFont typeface="Wingdings" panose="05000000000000000000" pitchFamily="2" charset="2"/>
                        <a:buChar char="§"/>
                      </a:pPr>
                      <a:endParaRPr lang="sl-SI" sz="2800" b="1" baseline="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 Light"/>
                      </a:endParaRPr>
                    </a:p>
                    <a:p>
                      <a:pPr marL="457200" lvl="2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1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so v prisilni poravnavi, stečaju ali likvidaciji oz. so podjetja v težavah v skladu z Zakonom o pomoči za reševanje in prestrukturiranje gospodarskih družb v težavah</a:t>
                      </a:r>
                      <a:endParaRPr lang="sl-SI" sz="2800" b="1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 Light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endParaRPr lang="sl-SI" sz="2400" b="0" i="1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endParaRPr lang="sl-SI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Slika 1" descr="Evropski socialni skl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77" y="11238802"/>
            <a:ext cx="5085599" cy="141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ipsa 8"/>
          <p:cNvSpPr/>
          <p:nvPr/>
        </p:nvSpPr>
        <p:spPr>
          <a:xfrm>
            <a:off x="19784025" y="803295"/>
            <a:ext cx="3239693" cy="3093290"/>
          </a:xfrm>
          <a:prstGeom prst="ellipse">
            <a:avLst/>
          </a:prstGeom>
          <a:solidFill>
            <a:schemeClr val="accent6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lang="sl-SI" sz="3200" b="1" dirty="0" smtClean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P7 sop</a:t>
            </a:r>
            <a:endParaRPr lang="sl-SI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06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10"/>
          <p:cNvSpPr txBox="1">
            <a:spLocks noChangeArrowheads="1"/>
          </p:cNvSpPr>
          <p:nvPr/>
        </p:nvSpPr>
        <p:spPr>
          <a:xfrm>
            <a:off x="4328252" y="6371690"/>
            <a:ext cx="1515097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buSzTx/>
              <a:buFont typeface="Wingdings 3" pitchFamily="18" charset="2"/>
              <a:buNone/>
            </a:pPr>
            <a:endParaRPr lang="sl-SI" altLang="sl-SI" sz="6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79278" y="3945496"/>
            <a:ext cx="23021364" cy="65659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DRUGE OMEJITVE KANDIDIRANJA</a:t>
            </a:r>
            <a:endParaRPr kumimoji="0" lang="sl-SI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2785162" y="2082940"/>
            <a:ext cx="18809595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MIKROKREDITI 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podjetja s statusom socialnega podjetja – P7 sop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sz="4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341899"/>
              </p:ext>
            </p:extLst>
          </p:nvPr>
        </p:nvGraphicFramePr>
        <p:xfrm>
          <a:off x="679278" y="4643717"/>
          <a:ext cx="23021364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21364"/>
              </a:tblGrid>
              <a:tr h="667611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sl-SI" sz="2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Produkt P7 sop 2016 ne podpira podjetja: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sl-SI" sz="28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 Light"/>
                      </a:endParaRPr>
                    </a:p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sl-SI" sz="28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ki bi skladno z Uredbo Komisije (EU) št. 1407/2013, z dne 18.12.2013, pridobljena sredstva namenila za dejavnosti, povezane z izvozom v tretje države ali države članice</a:t>
                      </a:r>
                    </a:p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endParaRPr lang="sl-SI" sz="28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 Light"/>
                      </a:endParaRPr>
                    </a:p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sl-SI" sz="28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ki ima neporavnane davčne obveznosti do Republike Slovenije,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lang="sl-SI" sz="28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 Light"/>
                      </a:endParaRPr>
                    </a:p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sl-SI" sz="28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ki pridobivajo pomoč po posebnem programu za reševanje in prestrukturiranje,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lang="sl-SI" sz="28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 Light"/>
                      </a:endParaRPr>
                    </a:p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sl-SI" sz="28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ki ima neporavnane obveznosti do Sklada oz. imajo neporavnane obveznosti do poslovnih bank po razpisu Sklada z oznako P1 in P1 TIP (garancije Sklada za bančne kredite s subvencijo obrestne mere)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endParaRPr lang="sl-SI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Slika 1" descr="Evropski socialni skl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07" y="10959632"/>
            <a:ext cx="5085599" cy="141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ipsa 8"/>
          <p:cNvSpPr/>
          <p:nvPr/>
        </p:nvSpPr>
        <p:spPr>
          <a:xfrm>
            <a:off x="20247836" y="619060"/>
            <a:ext cx="3239693" cy="3093290"/>
          </a:xfrm>
          <a:prstGeom prst="ellipse">
            <a:avLst/>
          </a:prstGeom>
          <a:solidFill>
            <a:schemeClr val="accent6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lang="sl-SI" sz="3200" b="1" dirty="0" smtClean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P7 sop</a:t>
            </a:r>
            <a:endParaRPr lang="sl-SI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1237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>
            <a:spLocks noGrp="1"/>
          </p:cNvSpPr>
          <p:nvPr>
            <p:ph type="title"/>
          </p:nvPr>
        </p:nvSpPr>
        <p:spPr>
          <a:xfrm>
            <a:off x="7680960" y="1125538"/>
            <a:ext cx="8229600" cy="1008062"/>
          </a:xfrm>
        </p:spPr>
        <p:txBody>
          <a:bodyPr>
            <a:normAutofit/>
          </a:bodyPr>
          <a:lstStyle/>
          <a:p>
            <a:r>
              <a:rPr lang="sl-SI" altLang="sl-SI" sz="4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NAMEN DELOVANJA SPS-a</a:t>
            </a:r>
            <a:endParaRPr lang="sl-SI" altLang="sl-SI" sz="48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0" y="2863470"/>
            <a:ext cx="229218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sl-SI" sz="3200" b="1" dirty="0" smtClean="0">
                <a:solidFill>
                  <a:srgbClr val="0365C0">
                    <a:lumMod val="50000"/>
                  </a:srgbClr>
                </a:solidFill>
              </a:rPr>
              <a:t>izboljšanje </a:t>
            </a:r>
            <a:r>
              <a:rPr lang="sl-SI" sz="3200" b="1" dirty="0">
                <a:solidFill>
                  <a:srgbClr val="0365C0">
                    <a:lumMod val="50000"/>
                  </a:srgbClr>
                </a:solidFill>
              </a:rPr>
              <a:t>dostopa do finančnih virov malim in srednje velikim podjetjem v Sloveniji z ugodnimi finančnimi instrumenti.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760" y="4080340"/>
            <a:ext cx="19654000" cy="8172706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5773271" y="4607859"/>
            <a:ext cx="6669741" cy="8139953"/>
          </a:xfrm>
          <a:prstGeom prst="ellipse">
            <a:avLst/>
          </a:prstGeom>
          <a:noFill/>
          <a:ln w="76200" cap="flat">
            <a:solidFill>
              <a:srgbClr val="C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sl-SI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0307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10"/>
          <p:cNvSpPr txBox="1">
            <a:spLocks noChangeArrowheads="1"/>
          </p:cNvSpPr>
          <p:nvPr/>
        </p:nvSpPr>
        <p:spPr>
          <a:xfrm>
            <a:off x="4328252" y="6371690"/>
            <a:ext cx="1515097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buSzTx/>
              <a:buFont typeface="Wingdings 3" pitchFamily="18" charset="2"/>
              <a:buNone/>
            </a:pPr>
            <a:endParaRPr lang="sl-SI" altLang="sl-SI" sz="6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79278" y="4129984"/>
            <a:ext cx="23021364" cy="65659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OSNOVNI POGOJI KANDIDIRANJA</a:t>
            </a:r>
            <a:endParaRPr kumimoji="0" lang="sl-SI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2265210" y="2041107"/>
            <a:ext cx="18809595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MIKROKREDITI 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podjetja s statusom socialnega podjetja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sz="4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999760"/>
              </p:ext>
            </p:extLst>
          </p:nvPr>
        </p:nvGraphicFramePr>
        <p:xfrm>
          <a:off x="679278" y="4769223"/>
          <a:ext cx="23021364" cy="643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21364"/>
              </a:tblGrid>
              <a:tr h="667611">
                <a:tc>
                  <a:txBody>
                    <a:bodyPr/>
                    <a:lstStyle/>
                    <a:p>
                      <a:pPr algn="l"/>
                      <a:r>
                        <a:rPr lang="sl-SI" sz="2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Podjetje, ki kandidira za mikrokredit mora izpolnjevati naslednje osnovne pogoje:</a:t>
                      </a:r>
                    </a:p>
                    <a:p>
                      <a:pPr algn="l"/>
                      <a:r>
                        <a:rPr lang="sl-SI" sz="28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 </a:t>
                      </a:r>
                    </a:p>
                    <a:p>
                      <a:pPr marL="457200" lvl="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imeti zagotovljen trg (dokazovanje iz tekočega/mesečnega poslovanja (bilanc in drugih izkazov) oz. s predložitvijo pogodb s kupci); </a:t>
                      </a: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endParaRPr lang="sl-SI" sz="28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 Light"/>
                      </a:endParaRPr>
                    </a:p>
                    <a:p>
                      <a:pPr marL="457200" lvl="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zagotoviti porabo kreditnih sredstev za krepitev podjetniške aktivnosti;</a:t>
                      </a: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endParaRPr lang="sl-SI" sz="28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 Light"/>
                      </a:endParaRPr>
                    </a:p>
                    <a:p>
                      <a:pPr marL="457200" lvl="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bonitetna ocena podjetja po bonitetnem modelu S.BON AJPES mora dosegati vsaj SB8 (upoštevana bonitetne ocene od SB1 do SB8, pri čemer SB1 pomeni najboljšo in SB8 najslabšo bonitetno oceno); za podjetja ustanovljena v letu 2016, ki še ne morejo pridobiti S.BON obrazca oz. podjetja, za katera AJPES ne izdeluje S.BON obrazca, se ta pogoj ne upošteva; </a:t>
                      </a: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endParaRPr lang="sl-SI" sz="28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 Light"/>
                      </a:endParaRPr>
                    </a:p>
                    <a:p>
                      <a:pPr marL="457200" lvl="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v vlogi izkazati zaprto finančno konstrukcijo; </a:t>
                      </a:r>
                    </a:p>
                    <a:p>
                      <a:pPr marL="457200" lvl="0" indent="-457200" algn="l">
                        <a:buFont typeface="Wingdings" panose="05000000000000000000" pitchFamily="2" charset="2"/>
                        <a:buChar char="§"/>
                      </a:pPr>
                      <a:endParaRPr lang="sl-SI" sz="28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 Light"/>
                      </a:endParaRPr>
                    </a:p>
                    <a:p>
                      <a:pPr marL="457200" lvl="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realno načrtovati pozitivni denarni tok za naslednja 3 leta.</a:t>
                      </a:r>
                    </a:p>
                    <a:p>
                      <a:r>
                        <a:rPr lang="sl-SI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 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endParaRPr lang="sl-SI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Slika 1" descr="Evropski socialni skl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0" y="11391309"/>
            <a:ext cx="5085599" cy="141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ipsa 8"/>
          <p:cNvSpPr/>
          <p:nvPr/>
        </p:nvSpPr>
        <p:spPr>
          <a:xfrm>
            <a:off x="19279647" y="717075"/>
            <a:ext cx="3239693" cy="3093290"/>
          </a:xfrm>
          <a:prstGeom prst="ellipse">
            <a:avLst/>
          </a:prstGeom>
          <a:solidFill>
            <a:schemeClr val="accent6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lang="sl-SI" sz="3200" b="1" dirty="0" smtClean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P7 sop</a:t>
            </a:r>
            <a:endParaRPr lang="sl-SI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5739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10"/>
          <p:cNvSpPr txBox="1">
            <a:spLocks noChangeArrowheads="1"/>
          </p:cNvSpPr>
          <p:nvPr/>
        </p:nvSpPr>
        <p:spPr>
          <a:xfrm>
            <a:off x="4328252" y="6371690"/>
            <a:ext cx="1515097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buSzTx/>
              <a:buFont typeface="Wingdings 3" pitchFamily="18" charset="2"/>
              <a:buNone/>
            </a:pPr>
            <a:endParaRPr lang="sl-SI" altLang="sl-SI" sz="6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53773" y="3958044"/>
            <a:ext cx="23021364" cy="65659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OSNOVNE ZNAČILNOSTI RAZPISA </a:t>
            </a:r>
            <a:endParaRPr kumimoji="0" lang="sl-SI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2498940" y="1936516"/>
            <a:ext cx="18809595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MIKROKREDITI 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podjetja s statusom socialnega podjetja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sz="4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370023"/>
              </p:ext>
            </p:extLst>
          </p:nvPr>
        </p:nvGraphicFramePr>
        <p:xfrm>
          <a:off x="553773" y="4614634"/>
          <a:ext cx="23021364" cy="5830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10682"/>
                <a:gridCol w="11510682"/>
              </a:tblGrid>
              <a:tr h="569876">
                <a:tc>
                  <a:txBody>
                    <a:bodyPr/>
                    <a:lstStyle/>
                    <a:p>
                      <a:pPr algn="l"/>
                      <a:r>
                        <a:rPr lang="sl-SI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RAZPISANA SREDSTVA</a:t>
                      </a:r>
                      <a:endParaRPr lang="sl-SI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4.000.000 EUR</a:t>
                      </a:r>
                      <a:endParaRPr lang="sl-SI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1198361">
                <a:tc>
                  <a:txBody>
                    <a:bodyPr/>
                    <a:lstStyle/>
                    <a:p>
                      <a:pPr algn="l"/>
                      <a:r>
                        <a:rPr lang="sl-SI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UPRAVIČENCI/CILJNE</a:t>
                      </a:r>
                      <a:r>
                        <a:rPr lang="sl-SI" sz="2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SKUPINE</a:t>
                      </a:r>
                      <a:endParaRPr lang="sl-SI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sl-SI" sz="2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podjetja s statusom socialnega podjetja v skladu z 8. členom Zakona o socialnem podjetništvu</a:t>
                      </a:r>
                      <a:endParaRPr lang="sl-SI" sz="2400" b="0" i="1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1039186">
                <a:tc>
                  <a:txBody>
                    <a:bodyPr/>
                    <a:lstStyle/>
                    <a:p>
                      <a:pPr marL="0" marR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OKVIRNO ŠTEVILO LETNO PODPRTIH PODJETIJ</a:t>
                      </a:r>
                    </a:p>
                    <a:p>
                      <a:pPr algn="l"/>
                      <a:endParaRPr lang="sl-SI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160 podjetij letno</a:t>
                      </a:r>
                    </a:p>
                    <a:p>
                      <a:pPr algn="l"/>
                      <a:endParaRPr lang="sl-SI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1039186">
                <a:tc>
                  <a:txBody>
                    <a:bodyPr/>
                    <a:lstStyle/>
                    <a:p>
                      <a:pPr marL="0" marR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VIŠINA</a:t>
                      </a:r>
                      <a:r>
                        <a:rPr lang="sl-SI" sz="2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FINANCIRANJA </a:t>
                      </a:r>
                      <a:endParaRPr lang="sl-SI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 25.000 EUR</a:t>
                      </a:r>
                    </a:p>
                    <a:p>
                      <a:pPr algn="l"/>
                      <a:endParaRPr lang="sl-SI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569876">
                <a:tc>
                  <a:txBody>
                    <a:bodyPr/>
                    <a:lstStyle/>
                    <a:p>
                      <a:pPr marL="0" marR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OBLIKA</a:t>
                      </a:r>
                      <a:r>
                        <a:rPr lang="sl-SI" sz="2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FINANCIRANJA </a:t>
                      </a:r>
                    </a:p>
                    <a:p>
                      <a:pPr marL="0" marR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kredit</a:t>
                      </a:r>
                      <a:endParaRPr lang="sl-SI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1039186">
                <a:tc>
                  <a:txBody>
                    <a:bodyPr/>
                    <a:lstStyle/>
                    <a:p>
                      <a:pPr marL="0" marR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DOBA</a:t>
                      </a:r>
                      <a:r>
                        <a:rPr lang="sl-SI" sz="2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FINANCIRANJA</a:t>
                      </a:r>
                      <a:endParaRPr lang="sl-SI" sz="28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endParaRPr lang="sl-SI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 5</a:t>
                      </a:r>
                      <a:r>
                        <a:rPr lang="sl-SI" sz="2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let</a:t>
                      </a:r>
                      <a:endParaRPr lang="sl-SI" sz="28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endParaRPr lang="sl-SI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Slika 1" descr="Evropski socialni skl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07" y="10959632"/>
            <a:ext cx="5085599" cy="141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ipsa 8"/>
          <p:cNvSpPr/>
          <p:nvPr/>
        </p:nvSpPr>
        <p:spPr>
          <a:xfrm>
            <a:off x="19202143" y="807755"/>
            <a:ext cx="3239693" cy="3093290"/>
          </a:xfrm>
          <a:prstGeom prst="ellipse">
            <a:avLst/>
          </a:prstGeom>
          <a:solidFill>
            <a:schemeClr val="accent6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lang="sl-SI" sz="3200" b="1" dirty="0" smtClean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P7 sop</a:t>
            </a:r>
            <a:endParaRPr lang="sl-SI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0228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10"/>
          <p:cNvSpPr txBox="1">
            <a:spLocks noChangeArrowheads="1"/>
          </p:cNvSpPr>
          <p:nvPr/>
        </p:nvSpPr>
        <p:spPr>
          <a:xfrm>
            <a:off x="4328252" y="6371690"/>
            <a:ext cx="1515097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buSzTx/>
              <a:buFont typeface="Wingdings 3" pitchFamily="18" charset="2"/>
              <a:buNone/>
            </a:pPr>
            <a:endParaRPr lang="sl-SI" altLang="sl-SI" sz="6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733066" y="4703033"/>
            <a:ext cx="23220627" cy="65659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KREDITNI POGOJI </a:t>
            </a:r>
            <a:endParaRPr kumimoji="0" lang="sl-SI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2283787" y="2964732"/>
            <a:ext cx="18809595" cy="1620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 fontScale="92500" lnSpcReduction="20000"/>
          </a:bodyPr>
          <a:lstStyle>
            <a:lvl1pPr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MIKROKREDITI 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podjetja s statusom socialnega podjetja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sz="4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313755"/>
              </p:ext>
            </p:extLst>
          </p:nvPr>
        </p:nvGraphicFramePr>
        <p:xfrm>
          <a:off x="733066" y="5432613"/>
          <a:ext cx="23220627" cy="3591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43287"/>
                <a:gridCol w="13977340"/>
              </a:tblGrid>
              <a:tr h="579334">
                <a:tc>
                  <a:txBody>
                    <a:bodyPr/>
                    <a:lstStyle/>
                    <a:p>
                      <a:pPr algn="l"/>
                      <a:r>
                        <a:rPr lang="sl-SI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NAJNIŽJI ZNESEK KREDITA </a:t>
                      </a:r>
                      <a:endParaRPr lang="sl-SI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1.000 EUR</a:t>
                      </a:r>
                    </a:p>
                    <a:p>
                      <a:pPr algn="l"/>
                      <a:endParaRPr lang="sl-SI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1349643">
                <a:tc>
                  <a:txBody>
                    <a:bodyPr/>
                    <a:lstStyle/>
                    <a:p>
                      <a:pPr algn="l"/>
                      <a:r>
                        <a:rPr lang="sl-SI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NAJVIŠJI ZNESEK KREDITA </a:t>
                      </a:r>
                      <a:endParaRPr lang="sl-SI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sl-SI" sz="2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25.000 EUR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sl-SI" sz="2400" b="0" i="1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1297129">
                <a:tc>
                  <a:txBody>
                    <a:bodyPr/>
                    <a:lstStyle/>
                    <a:p>
                      <a:pPr marL="0" marR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8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KRITJE UPRAVIČENIH</a:t>
                      </a:r>
                      <a:r>
                        <a:rPr lang="sl-SI" sz="2800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STROŠKOV</a:t>
                      </a:r>
                      <a:endParaRPr lang="sl-SI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endParaRPr lang="sl-SI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800" b="1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kredit</a:t>
                      </a:r>
                      <a:r>
                        <a:rPr lang="sl-SI" sz="2800" b="1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lahko krije do 100 % vrednosti upravičenih stroškov projekta</a:t>
                      </a:r>
                      <a:endParaRPr lang="sl-SI" sz="2800" b="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Slika 1" descr="Evropski socialni skl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88" y="11192714"/>
            <a:ext cx="5085599" cy="141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ipsa 8"/>
          <p:cNvSpPr/>
          <p:nvPr/>
        </p:nvSpPr>
        <p:spPr>
          <a:xfrm>
            <a:off x="19473535" y="987939"/>
            <a:ext cx="3239693" cy="3093290"/>
          </a:xfrm>
          <a:prstGeom prst="ellipse">
            <a:avLst/>
          </a:prstGeom>
          <a:solidFill>
            <a:schemeClr val="accent6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lang="sl-SI" sz="3200" b="1" dirty="0" smtClean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P7 </a:t>
            </a:r>
            <a:r>
              <a:rPr lang="sl-SI" sz="3200" b="1" dirty="0" err="1" smtClean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sop</a:t>
            </a:r>
            <a:endParaRPr lang="sl-SI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45004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10"/>
          <p:cNvSpPr txBox="1">
            <a:spLocks noChangeArrowheads="1"/>
          </p:cNvSpPr>
          <p:nvPr/>
        </p:nvSpPr>
        <p:spPr>
          <a:xfrm>
            <a:off x="4328252" y="6371690"/>
            <a:ext cx="1515097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buSzTx/>
              <a:buFont typeface="Wingdings 3" pitchFamily="18" charset="2"/>
              <a:buNone/>
            </a:pPr>
            <a:endParaRPr lang="sl-SI" altLang="sl-SI" sz="6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733065" y="2605974"/>
            <a:ext cx="23220627" cy="65659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KREDITNI POGOJI </a:t>
            </a:r>
            <a:endParaRPr kumimoji="0" lang="sl-SI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3538846" y="1313345"/>
            <a:ext cx="18809595" cy="1620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 fontScale="92500" lnSpcReduction="20000"/>
          </a:bodyPr>
          <a:lstStyle>
            <a:lvl1pPr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MIKROKREDITI 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podjetja s statusom socialnega podjetja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sz="4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479168"/>
              </p:ext>
            </p:extLst>
          </p:nvPr>
        </p:nvGraphicFramePr>
        <p:xfrm>
          <a:off x="733064" y="3262563"/>
          <a:ext cx="23220627" cy="83019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0677"/>
                <a:gridCol w="11024893"/>
                <a:gridCol w="8875057"/>
              </a:tblGrid>
              <a:tr h="8301907">
                <a:tc>
                  <a:txBody>
                    <a:bodyPr/>
                    <a:lstStyle/>
                    <a:p>
                      <a:pPr algn="l"/>
                      <a:r>
                        <a:rPr lang="sl-SI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OBRESTNA</a:t>
                      </a:r>
                      <a:r>
                        <a:rPr lang="sl-SI" sz="2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MERA, ZAVAROVANJE, ROČNOST KREDITA</a:t>
                      </a:r>
                      <a:endParaRPr lang="sl-SI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l-SI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pogodbena</a:t>
                      </a:r>
                      <a:r>
                        <a:rPr lang="sl-SI" sz="2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obrestna mera je </a:t>
                      </a:r>
                      <a:r>
                        <a:rPr lang="sl-SI" sz="2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MESEČNA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sl-SI" sz="2800" b="1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najkrajša ročnost kredita je </a:t>
                      </a:r>
                      <a:r>
                        <a:rPr lang="sl-SI" sz="2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mesecev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sl-SI" sz="2800" b="1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najdaljša ročnost kredita je </a:t>
                      </a:r>
                      <a:r>
                        <a:rPr lang="sl-SI" sz="2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 mesecev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sl-SI" sz="2800" b="1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najdaljši možni moratorij na odplačilo glavnice je </a:t>
                      </a:r>
                      <a:r>
                        <a:rPr lang="sl-SI" sz="2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mesecev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sl-SI" sz="2800" b="1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način odplačevanja kredita je </a:t>
                      </a:r>
                      <a:r>
                        <a:rPr lang="sl-SI" sz="2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MESEČNO, OBROČNO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endParaRPr lang="sl-SI" sz="2800" b="1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stroški odobravanja kredita se </a:t>
                      </a:r>
                      <a:r>
                        <a:rPr lang="sl-SI" sz="2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 ZARAČUNAVAJO</a:t>
                      </a:r>
                      <a:endParaRPr lang="sl-SI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252" y="3711388"/>
            <a:ext cx="10554960" cy="7641014"/>
          </a:xfrm>
          <a:prstGeom prst="rect">
            <a:avLst/>
          </a:prstGeom>
        </p:spPr>
      </p:pic>
      <p:pic>
        <p:nvPicPr>
          <p:cNvPr id="9" name="Slika 1" descr="Evropski socialni skl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63" y="11685459"/>
            <a:ext cx="4000302" cy="111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ipsa 9"/>
          <p:cNvSpPr/>
          <p:nvPr/>
        </p:nvSpPr>
        <p:spPr>
          <a:xfrm>
            <a:off x="19896778" y="48284"/>
            <a:ext cx="3239693" cy="3093290"/>
          </a:xfrm>
          <a:prstGeom prst="ellipse">
            <a:avLst/>
          </a:prstGeom>
          <a:solidFill>
            <a:schemeClr val="accent6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lang="sl-SI" sz="3200" b="1" dirty="0" smtClean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P7 </a:t>
            </a:r>
            <a:r>
              <a:rPr lang="sl-SI" sz="3200" b="1" dirty="0" err="1" smtClean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sop</a:t>
            </a:r>
            <a:endParaRPr lang="sl-SI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9972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10"/>
          <p:cNvSpPr txBox="1">
            <a:spLocks noChangeArrowheads="1"/>
          </p:cNvSpPr>
          <p:nvPr/>
        </p:nvSpPr>
        <p:spPr>
          <a:xfrm>
            <a:off x="4328252" y="6371690"/>
            <a:ext cx="1515097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buSzTx/>
              <a:buFont typeface="Wingdings 3" pitchFamily="18" charset="2"/>
              <a:buNone/>
            </a:pPr>
            <a:endParaRPr lang="sl-SI" altLang="sl-SI" sz="6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858571" y="3438113"/>
            <a:ext cx="23220627" cy="65659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POGOJI ZA ČRPANJE KREDITA</a:t>
            </a:r>
            <a:endParaRPr kumimoji="0" lang="sl-SI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2714093" y="1842585"/>
            <a:ext cx="18809595" cy="1620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 fontScale="92500" lnSpcReduction="20000"/>
          </a:bodyPr>
          <a:lstStyle>
            <a:lvl1pPr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MIKROKREDITI 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podjetja s statusom socialnega podjetja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sz="4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099199"/>
              </p:ext>
            </p:extLst>
          </p:nvPr>
        </p:nvGraphicFramePr>
        <p:xfrm>
          <a:off x="858571" y="4094703"/>
          <a:ext cx="23220627" cy="691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20627"/>
              </a:tblGrid>
              <a:tr h="4554071"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podjetje</a:t>
                      </a:r>
                      <a:r>
                        <a:rPr lang="sl-SI" sz="2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črpa kredit </a:t>
                      </a:r>
                      <a:r>
                        <a:rPr lang="sl-SI" sz="2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 sklenitvi pogodbe in ureditvi CELOTNEGA ZAVAROVANJA KREDITA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endParaRPr lang="sl-SI" sz="28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podjetje mora imeti </a:t>
                      </a:r>
                      <a:r>
                        <a:rPr lang="sl-SI" sz="2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vsaj enega zaposlenega </a:t>
                      </a:r>
                      <a:r>
                        <a:rPr lang="sl-SI" sz="2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za polni delovni čas, v kolikor </a:t>
                      </a:r>
                      <a:r>
                        <a:rPr lang="sl-SI" sz="2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uveljavlja strošek dela kot upravičen strošek </a:t>
                      </a:r>
                      <a:r>
                        <a:rPr lang="sl-SI" sz="2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 projektu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endParaRPr lang="sl-SI" sz="28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kredit se črpa za UPRAVIČENE STROŠKE nastale </a:t>
                      </a:r>
                      <a:r>
                        <a:rPr lang="sl-SI" sz="2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 01.012016 do vključno 15.10.2016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endParaRPr lang="sl-SI" sz="2800" b="1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strošek nastane z dnem </a:t>
                      </a:r>
                      <a:r>
                        <a:rPr lang="sl-SI" sz="2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sklenitve dolžniško upniškega razmerja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endParaRPr lang="sl-SI" sz="2800" b="1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črpanje kredita je v </a:t>
                      </a:r>
                      <a:r>
                        <a:rPr lang="sl-SI" sz="2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ENKRATNEM ZNESKU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endParaRPr lang="sl-SI" sz="2800" b="1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sl-SI" sz="2800" b="1" baseline="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Pozor!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endParaRPr lang="sl-SI" sz="2800" b="1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mikrokredit ni namenjen poplačilu že obstoječih kreditov ali lizing pogodb vlagatelja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 sredstvi odobrenega kredita ni dovoljena refundacija že plačanih obveznosti vlagatelja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endParaRPr lang="sl-SI" sz="2800" b="1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endParaRPr lang="sl-SI" sz="2800" b="1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Slika 1" descr="Evropski socialni skl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65" y="11173609"/>
            <a:ext cx="5085599" cy="141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ipsa 8"/>
          <p:cNvSpPr/>
          <p:nvPr/>
        </p:nvSpPr>
        <p:spPr>
          <a:xfrm>
            <a:off x="20139517" y="135994"/>
            <a:ext cx="3239693" cy="3093290"/>
          </a:xfrm>
          <a:prstGeom prst="ellipse">
            <a:avLst/>
          </a:prstGeom>
          <a:solidFill>
            <a:schemeClr val="accent6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lang="sl-SI" sz="3200" b="1" dirty="0" smtClean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P7 sop</a:t>
            </a:r>
            <a:endParaRPr lang="sl-SI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5600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10"/>
          <p:cNvSpPr txBox="1">
            <a:spLocks noChangeArrowheads="1"/>
          </p:cNvSpPr>
          <p:nvPr/>
        </p:nvSpPr>
        <p:spPr>
          <a:xfrm>
            <a:off x="4328252" y="6371690"/>
            <a:ext cx="1515097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buSzTx/>
              <a:buFont typeface="Wingdings 3" pitchFamily="18" charset="2"/>
              <a:buNone/>
            </a:pPr>
            <a:endParaRPr lang="sl-SI" altLang="sl-SI" sz="6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34077" y="3125570"/>
            <a:ext cx="23220627" cy="65659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VSEBINA VLOGE</a:t>
            </a:r>
            <a:endParaRPr kumimoji="0" lang="sl-SI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3234045" y="1504646"/>
            <a:ext cx="18809595" cy="1620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 fontScale="92500" lnSpcReduction="20000"/>
          </a:bodyPr>
          <a:lstStyle>
            <a:lvl1pPr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MIKROKREDITI 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podjetja s statusom socialnega podjetja – P7 sop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sz="4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616556"/>
              </p:ext>
            </p:extLst>
          </p:nvPr>
        </p:nvGraphicFramePr>
        <p:xfrm>
          <a:off x="634076" y="3789820"/>
          <a:ext cx="23220627" cy="2902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20627"/>
              </a:tblGrid>
              <a:tr h="2902348">
                <a:tc>
                  <a:txBody>
                    <a:bodyPr/>
                    <a:lstStyle/>
                    <a:p>
                      <a:pPr marL="514350" indent="-514350" algn="l">
                        <a:buFont typeface="Wingdings" panose="05000000000000000000" pitchFamily="2" charset="2"/>
                        <a:buAutoNum type="arabicPeriod"/>
                      </a:pPr>
                      <a:r>
                        <a:rPr lang="sl-SI" sz="2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Prijavni list za mikrokredit s prilogo </a:t>
                      </a:r>
                      <a:r>
                        <a:rPr lang="sl-SI" sz="2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(spletni obrazec je na voljo na spletni strani Sklada)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sl-SI" sz="2800" b="1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sl-SI" sz="2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Predstavitveni načrt, finančna priloga, bilanca stanja ter izkaz poslovnega izida skladna z zadnje opravljenimi računovodskimi izkazi – AJPES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sl-SI" sz="2800" b="1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sl-SI" sz="2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Bonitetno dokazilo </a:t>
                      </a:r>
                      <a:r>
                        <a:rPr lang="sl-SI" sz="2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(S.BON-1 AJPES – datum izdaje bonitetnega dokazila ne sme biti starejši od 75 dni glede na datum oddaje vloge)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Slika 1" descr="Evropski socialni skl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42" y="11441382"/>
            <a:ext cx="5085599" cy="141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jeZBesedilom 8"/>
          <p:cNvSpPr txBox="1"/>
          <p:nvPr/>
        </p:nvSpPr>
        <p:spPr>
          <a:xfrm>
            <a:off x="634076" y="6955181"/>
            <a:ext cx="23220627" cy="65659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UREJENOST, POPOLNOST in NEPOPOLNOST VLOGE</a:t>
            </a:r>
            <a:endParaRPr kumimoji="0" lang="sl-SI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264573"/>
              </p:ext>
            </p:extLst>
          </p:nvPr>
        </p:nvGraphicFramePr>
        <p:xfrm>
          <a:off x="634076" y="7611771"/>
          <a:ext cx="23220627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20627"/>
              </a:tblGrid>
              <a:tr h="3038300"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vsebina vloge mora biti urejena po zaporedju od </a:t>
                      </a:r>
                      <a:r>
                        <a:rPr lang="sl-SI" sz="2800" b="1" i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št. 1 do št. 3 in predložena v FIZIČNI OBLIKI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endParaRPr lang="sl-SI" sz="28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če vloga ne bo popolna, bo vlagatelj </a:t>
                      </a:r>
                      <a:r>
                        <a:rPr lang="sl-SI" sz="2800" b="1" i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pisno pozvan </a:t>
                      </a:r>
                      <a:r>
                        <a:rPr lang="sl-SI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 dopolnitvi vloge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endParaRPr lang="sl-SI" sz="28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če vloga v </a:t>
                      </a:r>
                      <a:r>
                        <a:rPr lang="sl-SI" sz="2800" b="1" i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predvidenem roku </a:t>
                      </a:r>
                      <a:r>
                        <a:rPr lang="sl-SI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(največ 3 dni) ne bo dopolnjena, se kot </a:t>
                      </a:r>
                      <a:r>
                        <a:rPr lang="sl-SI" sz="2800" b="1" i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nepopolna zavrže 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endParaRPr lang="sl-SI" sz="28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vloga, ki </a:t>
                      </a:r>
                      <a:r>
                        <a:rPr lang="sl-SI" sz="2800" b="1" i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 izpolnjuje splošnih in osnovnih pogojev </a:t>
                      </a:r>
                      <a:r>
                        <a:rPr lang="sl-SI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iz razpisa, se kot </a:t>
                      </a:r>
                      <a:r>
                        <a:rPr lang="sl-SI" sz="2800" b="1" i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neustrezna zavrne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sl-SI" sz="2800" b="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Elipsa 10"/>
          <p:cNvSpPr/>
          <p:nvPr/>
        </p:nvSpPr>
        <p:spPr>
          <a:xfrm>
            <a:off x="20423793" y="284620"/>
            <a:ext cx="3239693" cy="3093290"/>
          </a:xfrm>
          <a:prstGeom prst="ellipse">
            <a:avLst/>
          </a:prstGeom>
          <a:solidFill>
            <a:schemeClr val="accent6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lang="sl-SI" sz="3200" b="1" dirty="0" smtClean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P7 sop</a:t>
            </a:r>
            <a:endParaRPr lang="sl-SI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09122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10"/>
          <p:cNvSpPr txBox="1">
            <a:spLocks noChangeArrowheads="1"/>
          </p:cNvSpPr>
          <p:nvPr/>
        </p:nvSpPr>
        <p:spPr>
          <a:xfrm>
            <a:off x="4328252" y="6371690"/>
            <a:ext cx="1515097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buSzTx/>
              <a:buFont typeface="Wingdings 3" pitchFamily="18" charset="2"/>
              <a:buNone/>
            </a:pPr>
            <a:endParaRPr lang="sl-SI" altLang="sl-SI" sz="6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34079" y="4091328"/>
            <a:ext cx="23220627" cy="65659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ODDAJA VLOG</a:t>
            </a:r>
            <a:endParaRPr kumimoji="0" lang="sl-SI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3287833" y="2467556"/>
            <a:ext cx="18809595" cy="1620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 fontScale="92500" lnSpcReduction="20000"/>
          </a:bodyPr>
          <a:lstStyle>
            <a:lvl1pPr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MIKROKREDITI 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podjetja s statusom socialnega podjetja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sz="4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461596"/>
              </p:ext>
            </p:extLst>
          </p:nvPr>
        </p:nvGraphicFramePr>
        <p:xfrm>
          <a:off x="634079" y="4747918"/>
          <a:ext cx="23220627" cy="60248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20627"/>
              </a:tblGrid>
              <a:tr h="6024861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vlagatelj posreduje vlogo v pisni obliki po pošti ali neposredno na sedež Slovenskega podjetniškega sklada. Ovojnica vloge mora biti opremljena s pripisom  »NE ODPIRAJ – VLOGA ZA MIKROKREDIT – P7 sop 2016«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sl-SI" sz="28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 Light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sl-SI" sz="28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 Light"/>
                      </a:endParaRP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sl-SI" sz="28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Naslov za pošiljanje: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sl-SI" sz="2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Slovenski podjetniški sklad, </a:t>
                      </a:r>
                      <a:endParaRPr lang="sl-SI" sz="28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 Light"/>
                      </a:endParaRP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sl-SI" sz="2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Ulica kneza Koclja 22, 2000 Maribor</a:t>
                      </a:r>
                      <a:endParaRPr lang="sl-SI" sz="28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 Light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sl-SI" sz="28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 Light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sl-SI" sz="28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 Light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neposredna predložitev vlog na sedežu Sklada (Ulica kneza Koclja 22, Maribor – 3. nadstropje) je možna vsak delovni dan v recepciji med 9. in 14. uro.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endParaRPr lang="sl-SI" sz="2800" b="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Slika 1" descr="Evropski socialni skl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1" y="11429369"/>
            <a:ext cx="5085599" cy="141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ipsa 8"/>
          <p:cNvSpPr/>
          <p:nvPr/>
        </p:nvSpPr>
        <p:spPr>
          <a:xfrm>
            <a:off x="19479225" y="842742"/>
            <a:ext cx="3239693" cy="3093290"/>
          </a:xfrm>
          <a:prstGeom prst="ellipse">
            <a:avLst/>
          </a:prstGeom>
          <a:solidFill>
            <a:schemeClr val="accent6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lang="sl-SI" sz="3200" b="1" dirty="0" smtClean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P7 sop</a:t>
            </a:r>
            <a:endParaRPr lang="sl-SI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06161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10"/>
          <p:cNvSpPr txBox="1">
            <a:spLocks noChangeArrowheads="1"/>
          </p:cNvSpPr>
          <p:nvPr/>
        </p:nvSpPr>
        <p:spPr>
          <a:xfrm>
            <a:off x="4328252" y="6371690"/>
            <a:ext cx="1515097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buSzTx/>
              <a:buFont typeface="Wingdings 3" pitchFamily="18" charset="2"/>
              <a:buNone/>
            </a:pPr>
            <a:endParaRPr lang="sl-SI" altLang="sl-SI" sz="6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34077" y="2859535"/>
            <a:ext cx="23220627" cy="65659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ROKI ZA PREDLOŽITEV VLOG</a:t>
            </a:r>
            <a:endParaRPr kumimoji="0" lang="sl-SI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3323692" y="880938"/>
            <a:ext cx="18809595" cy="1620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MIKROKREDITI 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podjetja s statusom socialnega podjetja</a:t>
            </a:r>
            <a:endParaRPr lang="sl-SI" sz="4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16809"/>
              </p:ext>
            </p:extLst>
          </p:nvPr>
        </p:nvGraphicFramePr>
        <p:xfrm>
          <a:off x="634078" y="3561693"/>
          <a:ext cx="23220627" cy="691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20627"/>
              </a:tblGrid>
              <a:tr h="6024861"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javni razpis P7</a:t>
                      </a:r>
                      <a:r>
                        <a:rPr lang="sl-SI" sz="28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 SOP</a:t>
                      </a:r>
                      <a:r>
                        <a:rPr lang="sl-SI" sz="28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 ima naslednje prijavne roke za oddajo vloge: 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ü"/>
                      </a:pPr>
                      <a:r>
                        <a:rPr lang="sl-SI" sz="2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31.03.2016, 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ü"/>
                      </a:pPr>
                      <a:r>
                        <a:rPr lang="sl-SI" sz="2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10.04.2016, 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ü"/>
                      </a:pPr>
                      <a:r>
                        <a:rPr lang="sl-SI" sz="2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10.5.2016, 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ü"/>
                      </a:pPr>
                      <a:r>
                        <a:rPr lang="sl-SI" sz="2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10.07.2016  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ü"/>
                      </a:pPr>
                      <a:r>
                        <a:rPr lang="sl-SI" sz="2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10.09.2016 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endParaRPr lang="sl-SI" sz="28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 Light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s skrajnim rokom črpanja kredita </a:t>
                      </a:r>
                      <a:r>
                        <a:rPr lang="sl-SI" sz="2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10.10.2016</a:t>
                      </a:r>
                      <a:r>
                        <a:rPr lang="sl-SI" sz="28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 in skrajnim rokom nastanka upravičenih stroškov </a:t>
                      </a:r>
                      <a:r>
                        <a:rPr lang="sl-SI" sz="2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15.10.2016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endParaRPr lang="sl-SI" sz="2800" b="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merilo za pravočasno prispelo vlogo </a:t>
                      </a:r>
                      <a:r>
                        <a:rPr lang="sl-SI" sz="2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je poštni žig odtisnjen na ovojnici,</a:t>
                      </a:r>
                      <a:r>
                        <a:rPr lang="sl-SI" sz="28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 ki za obravnavo na posameznem roku ne sme biti kasnejši od datuma roka za predložitev vlog. 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endParaRPr lang="sl-SI" sz="28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 Light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v primeru neposredne predložitve vloge pa datum, vpisan na potrdilu Sklada o prejemu pošiljke. 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endParaRPr lang="sl-SI" sz="28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 Light"/>
                      </a:endParaRP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vloge, ki bodo prispele </a:t>
                      </a:r>
                      <a:r>
                        <a:rPr lang="sl-SI" sz="28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po prijavnem roku 10.09.2016, se kot prepozne zavržejo.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endParaRPr lang="sl-SI" sz="2800" b="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Slika 1" descr="Evropski socialni skl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9" y="10979392"/>
            <a:ext cx="5085599" cy="141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ipsa 8"/>
          <p:cNvSpPr/>
          <p:nvPr/>
        </p:nvSpPr>
        <p:spPr>
          <a:xfrm>
            <a:off x="20032682" y="144755"/>
            <a:ext cx="3239693" cy="3093290"/>
          </a:xfrm>
          <a:prstGeom prst="ellipse">
            <a:avLst/>
          </a:prstGeom>
          <a:solidFill>
            <a:schemeClr val="accent6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lang="sl-SI" sz="3200" b="1" dirty="0" smtClean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P7 </a:t>
            </a:r>
            <a:r>
              <a:rPr lang="sl-SI" sz="3200" b="1" dirty="0" err="1" smtClean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sop</a:t>
            </a:r>
            <a:endParaRPr lang="sl-SI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59439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10"/>
          <p:cNvSpPr txBox="1">
            <a:spLocks noChangeArrowheads="1"/>
          </p:cNvSpPr>
          <p:nvPr/>
        </p:nvSpPr>
        <p:spPr>
          <a:xfrm>
            <a:off x="4328252" y="6371690"/>
            <a:ext cx="1515097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buSzTx/>
              <a:buFont typeface="Wingdings 3" pitchFamily="18" charset="2"/>
              <a:buNone/>
            </a:pPr>
            <a:endParaRPr lang="sl-SI" altLang="sl-SI" sz="6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34077" y="2882389"/>
            <a:ext cx="23220627" cy="65659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MERILA ZA IZBOR </a:t>
            </a:r>
            <a:endParaRPr kumimoji="0" lang="sl-SI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3520557" y="982448"/>
            <a:ext cx="18809595" cy="1620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MIKROKREDITI 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podjetja s statusom socialnega podjetja</a:t>
            </a:r>
            <a:endParaRPr lang="sl-SI" sz="4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008603"/>
              </p:ext>
            </p:extLst>
          </p:nvPr>
        </p:nvGraphicFramePr>
        <p:xfrm>
          <a:off x="634076" y="3590757"/>
          <a:ext cx="23220627" cy="643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20627"/>
              </a:tblGrid>
              <a:tr h="6024861">
                <a:tc>
                  <a:txBody>
                    <a:bodyPr/>
                    <a:lstStyle/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vse popolne vloge, ki bodo izpolnjevale pogoje za kandidiranje in bodo skladne z namenom javnega razpisa, bo ocenila komisija za dodelitev sredstev na osnovi naslednjih meril: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sl-SI" sz="28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 Light"/>
                      </a:endParaRPr>
                    </a:p>
                    <a:p>
                      <a:pPr marL="457200" lvl="0" indent="-457200" algn="l">
                        <a:buFont typeface="Wingdings" panose="05000000000000000000" pitchFamily="2" charset="2"/>
                        <a:buChar char="ü"/>
                      </a:pPr>
                      <a:r>
                        <a:rPr lang="sl-SI" sz="2400" b="1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zaposlovanje oseb iz ranljivih skupin</a:t>
                      </a:r>
                    </a:p>
                    <a:p>
                      <a:pPr marL="457200" lvl="0" indent="-457200" algn="l">
                        <a:buFont typeface="Wingdings" panose="05000000000000000000" pitchFamily="2" charset="2"/>
                        <a:buChar char="ü"/>
                      </a:pPr>
                      <a:r>
                        <a:rPr lang="sl-SI" sz="2400" b="1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vključitev širše družbene skupnosti  v izvedbo projekta</a:t>
                      </a:r>
                    </a:p>
                    <a:p>
                      <a:pPr marL="457200" lvl="0" indent="-457200" algn="l">
                        <a:buFont typeface="Wingdings" panose="05000000000000000000" pitchFamily="2" charset="2"/>
                        <a:buChar char="ü"/>
                      </a:pPr>
                      <a:r>
                        <a:rPr lang="sl-SI" sz="2400" b="1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prepoznavnost socialnega podjetja</a:t>
                      </a:r>
                    </a:p>
                    <a:p>
                      <a:pPr marL="457200" lvl="0" indent="-457200" algn="l">
                        <a:buFont typeface="Wingdings" panose="05000000000000000000" pitchFamily="2" charset="2"/>
                        <a:buChar char="ü"/>
                      </a:pPr>
                      <a:r>
                        <a:rPr lang="sl-SI" sz="2400" b="1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strategija trženja</a:t>
                      </a:r>
                    </a:p>
                    <a:p>
                      <a:pPr marL="457200" lvl="0" indent="-457200" algn="l">
                        <a:buFont typeface="Wingdings" panose="05000000000000000000" pitchFamily="2" charset="2"/>
                        <a:buChar char="ü"/>
                      </a:pPr>
                      <a:r>
                        <a:rPr lang="sl-SI" sz="2400" b="1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reference in zaposlenost vodje projekta</a:t>
                      </a:r>
                    </a:p>
                    <a:p>
                      <a:pPr marL="457200" lvl="0" indent="-457200" algn="l">
                        <a:buFont typeface="Wingdings" panose="05000000000000000000" pitchFamily="2" charset="2"/>
                        <a:buChar char="ü"/>
                      </a:pPr>
                      <a:r>
                        <a:rPr lang="sl-SI" sz="2400" b="1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zagotavljanje trajnosti</a:t>
                      </a:r>
                      <a:endParaRPr lang="sl-SI" sz="2400" i="1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 Light"/>
                      </a:endParaRPr>
                    </a:p>
                    <a:p>
                      <a:pPr marL="457200" lvl="0" indent="-457200" algn="l">
                        <a:buFont typeface="Wingdings" panose="05000000000000000000" pitchFamily="2" charset="2"/>
                        <a:buChar char="ü"/>
                      </a:pPr>
                      <a:r>
                        <a:rPr lang="sl-SI" sz="2400" b="1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vključenost ustreznega strokovnega svetovanja v projekt, izvedenega s strani tretje osebe </a:t>
                      </a:r>
                      <a:r>
                        <a:rPr lang="sl-SI" sz="2400" b="0" i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(coaching</a:t>
                      </a:r>
                      <a:r>
                        <a:rPr lang="sl-SI" sz="2400" b="0" i="1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 program</a:t>
                      </a:r>
                      <a:r>
                        <a:rPr lang="sl-SI" sz="2400" b="0" i="1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)</a:t>
                      </a:r>
                    </a:p>
                    <a:p>
                      <a:pPr marL="457200" lvl="0" indent="-457200" algn="l">
                        <a:buFont typeface="Wingdings" panose="05000000000000000000" pitchFamily="2" charset="2"/>
                        <a:buChar char="ü"/>
                      </a:pPr>
                      <a:r>
                        <a:rPr lang="sl-SI" sz="2400" b="1" i="1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doseganje družbenih vplivov</a:t>
                      </a:r>
                      <a:endParaRPr lang="sl-SI" sz="2400" b="1" i="1" baseline="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 Light"/>
                      </a:endParaRP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endParaRPr lang="sl-SI" sz="2800" b="0" baseline="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 Light"/>
                      </a:endParaRPr>
                    </a:p>
                    <a:p>
                      <a:pPr marL="457200" lvl="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1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možno je pridobiti do 100 točk.</a:t>
                      </a:r>
                    </a:p>
                    <a:p>
                      <a:pPr marL="457200" lvl="0" indent="-457200" algn="l">
                        <a:buFont typeface="Wingdings" panose="05000000000000000000" pitchFamily="2" charset="2"/>
                        <a:buChar char="§"/>
                      </a:pPr>
                      <a:endParaRPr lang="sl-SI" sz="2800" b="1" baseline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lvl="0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b="1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podjetja, ki prejmejo 50 točk ali več so upravičena do finančne spodbude.</a:t>
                      </a: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endParaRPr lang="sl-SI" sz="2800" b="1" baseline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Slika 1" descr="Evropski socialni skl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77" y="11454124"/>
            <a:ext cx="5085599" cy="141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7003309" y="10539388"/>
            <a:ext cx="22996889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l"/>
            <a:r>
              <a:rPr lang="sl-SI" sz="3200" i="1" dirty="0" smtClean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Podrobneje </a:t>
            </a:r>
            <a:r>
              <a:rPr lang="sl-SI" sz="3200" i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merila pojasnjena v razpisni </a:t>
            </a:r>
            <a:r>
              <a:rPr lang="sl-SI" sz="3200" i="1" dirty="0" smtClean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dokumentaciji </a:t>
            </a:r>
            <a:endParaRPr lang="sl-SI" sz="3200" i="1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20108345" y="246265"/>
            <a:ext cx="3239693" cy="3093290"/>
          </a:xfrm>
          <a:prstGeom prst="ellipse">
            <a:avLst/>
          </a:prstGeom>
          <a:solidFill>
            <a:schemeClr val="accent6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lang="sl-SI" sz="3200" b="1" dirty="0" smtClean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P7 </a:t>
            </a:r>
            <a:r>
              <a:rPr lang="sl-SI" sz="3200" b="1" dirty="0" err="1" smtClean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sop</a:t>
            </a:r>
            <a:endParaRPr lang="sl-SI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471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10"/>
          <p:cNvSpPr txBox="1">
            <a:spLocks noChangeArrowheads="1"/>
          </p:cNvSpPr>
          <p:nvPr/>
        </p:nvSpPr>
        <p:spPr>
          <a:xfrm>
            <a:off x="4328252" y="6371690"/>
            <a:ext cx="1515097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buSzTx/>
              <a:buFont typeface="Wingdings 3" pitchFamily="18" charset="2"/>
              <a:buNone/>
            </a:pPr>
            <a:endParaRPr lang="sl-SI" altLang="sl-SI" sz="6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34077" y="4799488"/>
            <a:ext cx="23220627" cy="65659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RAZPOLOŽLJIVOST RAZPISNE DOKUMENTACIJE </a:t>
            </a:r>
            <a:endParaRPr kumimoji="0" lang="sl-SI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2839592" y="3038794"/>
            <a:ext cx="18809595" cy="1620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 fontScale="92500" lnSpcReduction="20000"/>
          </a:bodyPr>
          <a:lstStyle>
            <a:lvl1pPr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MIKROKREDITI 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podjetja s statusom socialnega podjetja – P7 sop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sz="4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602184"/>
              </p:ext>
            </p:extLst>
          </p:nvPr>
        </p:nvGraphicFramePr>
        <p:xfrm>
          <a:off x="634078" y="5484282"/>
          <a:ext cx="23220627" cy="25963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20627"/>
              </a:tblGrid>
              <a:tr h="2596343"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Razpisna dokumentacija je dosegljiva v pisni obliki na sedežu Slovenskega podjetniškega sklada in na spletni strani </a:t>
                      </a:r>
                      <a:r>
                        <a:rPr lang="sl-SI" sz="2800" u="sng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  <a:hlinkClick r:id="rId4"/>
                        </a:rPr>
                        <a:t>www.podjetniskisklad.si</a:t>
                      </a:r>
                      <a:r>
                        <a:rPr lang="sl-SI" sz="28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.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sl-SI" sz="28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 Light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8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Vse ostale informacije dobite na telefonskih številkah: (02) 234 12 83, (02) 234 12 74, (02) 234 12 59 in (02) 234 12 64  ali na e-pošti </a:t>
                      </a:r>
                      <a:r>
                        <a:rPr lang="sl-SI" sz="2800" u="sng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  <a:hlinkClick r:id="rId5"/>
                        </a:rPr>
                        <a:t>bostjan.vidovic@podjetniskisklad.si</a:t>
                      </a:r>
                      <a:r>
                        <a:rPr lang="sl-SI" sz="28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.</a:t>
                      </a:r>
                    </a:p>
                    <a:p>
                      <a:pPr marL="457200" indent="-457200" algn="l">
                        <a:buFont typeface="Wingdings" panose="05000000000000000000" pitchFamily="2" charset="2"/>
                        <a:buChar char="§"/>
                      </a:pPr>
                      <a:endParaRPr lang="sl-SI" sz="2800" b="0" baseline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Slika 1" descr="Evropski socialni skl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79" y="11099997"/>
            <a:ext cx="5085599" cy="141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ipsa 8"/>
          <p:cNvSpPr/>
          <p:nvPr/>
        </p:nvSpPr>
        <p:spPr>
          <a:xfrm>
            <a:off x="19907177" y="733518"/>
            <a:ext cx="3239693" cy="3093290"/>
          </a:xfrm>
          <a:prstGeom prst="ellipse">
            <a:avLst/>
          </a:prstGeom>
          <a:solidFill>
            <a:schemeClr val="accent6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lang="sl-SI" sz="3200" b="1" dirty="0" smtClean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P7 sop</a:t>
            </a:r>
            <a:endParaRPr lang="sl-SI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5973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035343" y="-196755"/>
            <a:ext cx="21005800" cy="2286000"/>
          </a:xfrm>
        </p:spPr>
        <p:txBody>
          <a:bodyPr>
            <a:normAutofit/>
          </a:bodyPr>
          <a:lstStyle/>
          <a:p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SPS ZAGOTAVLJANJA FAZNO IN CELOVITO 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FINANČNO POMOČ ZA MSP PREKO TREH KOORDINAT</a:t>
            </a:r>
            <a:endParaRPr lang="sl-SI" sz="4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4" y="2080749"/>
            <a:ext cx="22128480" cy="10853509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9651203" y="9206255"/>
            <a:ext cx="4529328" cy="37343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sl-SI" sz="2400" b="1" dirty="0" smtClean="0">
                <a:solidFill>
                  <a:srgbClr val="0365C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LEGENDA:</a:t>
            </a:r>
          </a:p>
          <a:p>
            <a:pPr marL="342900" indent="-342900" algn="l" rtl="0" latinLnBrk="1" hangingPunct="0">
              <a:buFont typeface="Wingdings" panose="05000000000000000000" pitchFamily="2" charset="2"/>
              <a:buChar char="§"/>
            </a:pPr>
            <a:r>
              <a:rPr lang="sl-SI" sz="2400" b="1" dirty="0">
                <a:solidFill>
                  <a:srgbClr val="0365C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400" b="1" dirty="0" smtClean="0">
                <a:solidFill>
                  <a:srgbClr val="0365C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/koordinata 1/</a:t>
            </a:r>
          </a:p>
          <a:p>
            <a:pPr algn="l" rtl="0" latinLnBrk="1" hangingPunct="0"/>
            <a:r>
              <a:rPr lang="sl-SI" sz="2000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Finančna podpora MSP-jev </a:t>
            </a:r>
          </a:p>
          <a:p>
            <a:pPr algn="l" rtl="0" latinLnBrk="1" hangingPunct="0"/>
            <a:r>
              <a:rPr lang="sl-SI" sz="2000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 fazah življenjskega cikla</a:t>
            </a:r>
          </a:p>
          <a:p>
            <a:pPr algn="l" rtl="0" latinLnBrk="1" hangingPunct="0"/>
            <a:endParaRPr lang="sl-SI" sz="2000" b="1" dirty="0">
              <a:solidFill>
                <a:srgbClr val="000000">
                  <a:lumMod val="50000"/>
                  <a:lumOff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rtl="0" latinLnBrk="1" hangingPunct="0">
              <a:buFont typeface="Wingdings" panose="05000000000000000000" pitchFamily="2" charset="2"/>
              <a:buChar char="§"/>
            </a:pPr>
            <a:r>
              <a:rPr lang="sl-SI" sz="2400" b="1" dirty="0" smtClean="0">
                <a:solidFill>
                  <a:srgbClr val="0365C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400" b="1" dirty="0">
                <a:solidFill>
                  <a:srgbClr val="0365C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400" b="1" dirty="0" smtClean="0">
                <a:solidFill>
                  <a:srgbClr val="0365C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/koordinata 2/</a:t>
            </a:r>
            <a:endParaRPr lang="sl-SI" sz="2400" b="1" dirty="0">
              <a:solidFill>
                <a:srgbClr val="0365C0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latinLnBrk="1" hangingPunct="0"/>
            <a:r>
              <a:rPr lang="sl-SI" sz="2000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Finančni produkti </a:t>
            </a:r>
          </a:p>
          <a:p>
            <a:pPr algn="l" rtl="0" latinLnBrk="1" hangingPunct="0"/>
            <a:endParaRPr lang="sl-SI" sz="2000" b="1" dirty="0" smtClean="0">
              <a:solidFill>
                <a:srgbClr val="000000">
                  <a:lumMod val="50000"/>
                  <a:lumOff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 rtl="0" latinLnBrk="1" hangingPunct="0">
              <a:buFont typeface="Wingdings" panose="05000000000000000000" pitchFamily="2" charset="2"/>
              <a:buChar char="§"/>
            </a:pPr>
            <a:r>
              <a:rPr lang="sl-SI" sz="2400" b="1" dirty="0">
                <a:solidFill>
                  <a:srgbClr val="0365C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/koordinata </a:t>
            </a:r>
            <a:r>
              <a:rPr lang="sl-SI" sz="2400" b="1" dirty="0" smtClean="0">
                <a:solidFill>
                  <a:srgbClr val="0365C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2/</a:t>
            </a:r>
            <a:endParaRPr lang="sl-SI" sz="2400" b="1" dirty="0">
              <a:solidFill>
                <a:srgbClr val="000000">
                  <a:lumMod val="50000"/>
                  <a:lumOff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latinLnBrk="1" hangingPunct="0"/>
            <a:r>
              <a:rPr lang="sl-SI" sz="2000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Namen podpore </a:t>
            </a:r>
          </a:p>
          <a:p>
            <a:pPr algn="l" rtl="0" latinLnBrk="1" hangingPunct="0"/>
            <a:r>
              <a:rPr lang="sl-SI" sz="2000" b="1" dirty="0" smtClean="0">
                <a:solidFill>
                  <a:srgbClr val="0365C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endParaRPr lang="sl-SI" sz="2000" b="1" dirty="0">
              <a:solidFill>
                <a:srgbClr val="0365C0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4295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10"/>
          <p:cNvSpPr txBox="1">
            <a:spLocks noChangeArrowheads="1"/>
          </p:cNvSpPr>
          <p:nvPr/>
        </p:nvSpPr>
        <p:spPr>
          <a:xfrm>
            <a:off x="4328250" y="6128521"/>
            <a:ext cx="1515097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buSzTx/>
              <a:buFont typeface="Wingdings 3" pitchFamily="18" charset="2"/>
              <a:buNone/>
            </a:pPr>
            <a:endParaRPr lang="sl-SI" altLang="sl-SI" sz="6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2884992" y="1129997"/>
            <a:ext cx="18809595" cy="1620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 fontScale="55000" lnSpcReduction="20000"/>
          </a:bodyPr>
          <a:lstStyle>
            <a:lvl1pPr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sl-SI" sz="77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 DOBRE PRAKSE</a:t>
            </a:r>
          </a:p>
          <a:p>
            <a:endParaRPr lang="sl-SI" sz="4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sz="4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1763631" y="3223818"/>
            <a:ext cx="11486203" cy="945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Podjetje </a:t>
            </a:r>
            <a:r>
              <a:rPr lang="sl-SI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bilo ustanovljeno 2011 in se ukvarja z arhiviranjem arhivskega in dokumentarnega arhiva, ter z urejanjem notranjih in zunanjih površin. Podjetje čaka na pridobitev statusa invalidskega podjetja, čemur lahko pripišemo socialno noto podjetja. Podjetje deluje na področju RS predvsem z očinami, javnimi zavodi, upravnimi enotami, ministrstvi in z javnimi gospodarskimi družbami.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l-SI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Kaj je podjetje potrebovalo?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sl-SI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finančna sredstva za izplačilo plač in poplačilo storitev arhiviranja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sl-SI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Kateri produkt je podjetje prejelo?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sl-SI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klasičen mikrokredit za </a:t>
            </a:r>
            <a:r>
              <a:rPr lang="sl-SI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mikro</a:t>
            </a:r>
            <a:r>
              <a:rPr lang="sl-SI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mala podjetja v letu 2014 (razpis P7)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l-SI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Koliko kredita je podjetje prejelo?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kredit v višini 22.000 EUR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sl-SI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sz="28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Podjetje planira v letu 2016 še dodatno zaposlitev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3075714" y="2094331"/>
            <a:ext cx="18449365" cy="65659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kumimoji="0" lang="sl-SI" sz="3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odjetje MEDARHIV, HRAMBA</a:t>
            </a:r>
            <a:r>
              <a:rPr kumimoji="0" lang="sl-SI" sz="36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GRADIVA d.o.o.</a:t>
            </a:r>
            <a:endParaRPr kumimoji="0" lang="sl-SI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0026" y="3945228"/>
            <a:ext cx="7504561" cy="8940625"/>
          </a:xfrm>
          <a:prstGeom prst="rect">
            <a:avLst/>
          </a:prstGeom>
        </p:spPr>
      </p:pic>
      <p:sp>
        <p:nvSpPr>
          <p:cNvPr id="13" name="PoljeZBesedilom 12"/>
          <p:cNvSpPr txBox="1"/>
          <p:nvPr/>
        </p:nvSpPr>
        <p:spPr>
          <a:xfrm>
            <a:off x="13859435" y="3294208"/>
            <a:ext cx="746842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3200" b="1" i="0" u="none" strike="noStrike" cap="none" spc="0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Postopek pridobitve</a:t>
            </a:r>
            <a:r>
              <a:rPr kumimoji="0" lang="sl-SI" sz="3200" b="1" i="0" u="none" strike="noStrike" cap="none" spc="0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mikrokredita: </a:t>
            </a:r>
            <a:endParaRPr kumimoji="0" lang="sl-SI" sz="3200" b="1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8520904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10"/>
          <p:cNvSpPr txBox="1">
            <a:spLocks noChangeArrowheads="1"/>
          </p:cNvSpPr>
          <p:nvPr/>
        </p:nvSpPr>
        <p:spPr>
          <a:xfrm>
            <a:off x="4328251" y="6288792"/>
            <a:ext cx="1515097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buSzTx/>
              <a:buFont typeface="Wingdings 3" pitchFamily="18" charset="2"/>
              <a:buNone/>
            </a:pPr>
            <a:endParaRPr lang="sl-SI" altLang="sl-SI" sz="6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324" y="2039346"/>
            <a:ext cx="19122472" cy="1034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56819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10"/>
          <p:cNvSpPr txBox="1">
            <a:spLocks noChangeArrowheads="1"/>
          </p:cNvSpPr>
          <p:nvPr/>
        </p:nvSpPr>
        <p:spPr>
          <a:xfrm>
            <a:off x="4328251" y="6288792"/>
            <a:ext cx="1515097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buSzTx/>
              <a:buFont typeface="Wingdings 3" pitchFamily="18" charset="2"/>
              <a:buNone/>
            </a:pPr>
            <a:endParaRPr lang="sl-SI" altLang="sl-SI" sz="6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082" y="2412689"/>
            <a:ext cx="11007491" cy="906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9863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049382" y="1011002"/>
            <a:ext cx="16971981" cy="1294933"/>
          </a:xfrm>
        </p:spPr>
        <p:txBody>
          <a:bodyPr>
            <a:noAutofit/>
          </a:bodyPr>
          <a:lstStyle/>
          <a:p>
            <a:r>
              <a:rPr lang="sl-SI" alt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LETNA PODPORA IN DELEŽI PO STAROSTI PODJETJA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11003280" y="5116417"/>
            <a:ext cx="12914556" cy="69967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endParaRPr lang="sl-SI" b="1" dirty="0">
              <a:solidFill>
                <a:srgbClr val="0365C0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latinLnBrk="1" hangingPunct="0"/>
            <a:endParaRPr lang="sl-SI" b="1" dirty="0">
              <a:solidFill>
                <a:srgbClr val="0365C0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indent="-685800" algn="l" rtl="0" latinLnBrk="1" hangingPunct="0">
              <a:buFont typeface="Wingdings" panose="05000000000000000000" pitchFamily="2" charset="2"/>
              <a:buChar char="§"/>
            </a:pPr>
            <a:r>
              <a:rPr lang="sl-SI" sz="4400" b="1" dirty="0">
                <a:solidFill>
                  <a:srgbClr val="DCDEE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cca 700 podprtih </a:t>
            </a:r>
            <a:r>
              <a:rPr lang="sl-SI" sz="4400" b="1" dirty="0" smtClean="0">
                <a:solidFill>
                  <a:srgbClr val="DCDEE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projektov/letno</a:t>
            </a:r>
          </a:p>
          <a:p>
            <a:pPr algn="l" rtl="0" latinLnBrk="1" hangingPunct="0"/>
            <a:endParaRPr lang="sl-SI" sz="4400" b="1" dirty="0">
              <a:solidFill>
                <a:srgbClr val="DCDEE0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indent="-685800" algn="l" rtl="0" latinLnBrk="1" hangingPunct="0">
              <a:buFont typeface="Wingdings" panose="05000000000000000000" pitchFamily="2" charset="2"/>
              <a:buChar char="§"/>
            </a:pPr>
            <a:r>
              <a:rPr lang="sl-SI" sz="4400" b="1" dirty="0">
                <a:solidFill>
                  <a:srgbClr val="DCDEE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cca </a:t>
            </a:r>
            <a:r>
              <a:rPr lang="sl-SI" sz="4400" b="1" dirty="0" smtClean="0">
                <a:solidFill>
                  <a:srgbClr val="DCDEE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mio EUR/letno</a:t>
            </a:r>
          </a:p>
          <a:p>
            <a:pPr marL="685800" indent="-685800" algn="l" rtl="0" latinLnBrk="1" hangingPunct="0">
              <a:buFont typeface="Wingdings" panose="05000000000000000000" pitchFamily="2" charset="2"/>
              <a:buChar char="§"/>
            </a:pPr>
            <a:endParaRPr lang="sl-SI" sz="5400" b="1" dirty="0" smtClean="0">
              <a:solidFill>
                <a:srgbClr val="DCDEE0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indent="-685800" algn="l" rtl="0" latinLnBrk="1" hangingPunct="0">
              <a:buFont typeface="Wingdings" panose="05000000000000000000" pitchFamily="2" charset="2"/>
              <a:buChar char="§"/>
            </a:pPr>
            <a:endParaRPr lang="sl-SI" sz="5400" b="1" dirty="0">
              <a:solidFill>
                <a:srgbClr val="DCDEE0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 latinLnBrk="1" hangingPunct="0"/>
            <a:endParaRPr lang="sl-SI" sz="5400" b="1" dirty="0" smtClean="0">
              <a:solidFill>
                <a:srgbClr val="0365C0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indent="-685800" algn="l" rtl="0" latinLnBrk="1" hangingPunct="0">
              <a:buFont typeface="Wingdings" panose="05000000000000000000" pitchFamily="2" charset="2"/>
              <a:buChar char="§"/>
            </a:pPr>
            <a:endParaRPr lang="sl-SI" sz="5400" b="1" dirty="0">
              <a:solidFill>
                <a:srgbClr val="0365C0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973563" y="3669817"/>
            <a:ext cx="905435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600" b="1" dirty="0" smtClean="0">
                <a:solidFill>
                  <a:srgbClr val="DCDEE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DELEŽ PODPORE SKLADA PO </a:t>
            </a:r>
          </a:p>
          <a:p>
            <a:pPr rtl="0" latinLnBrk="1" hangingPunct="0"/>
            <a:r>
              <a:rPr lang="sl-SI" sz="3600" b="1" dirty="0" smtClean="0">
                <a:solidFill>
                  <a:srgbClr val="DCDEE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STAROSTI PODJETJA</a:t>
            </a:r>
            <a:endParaRPr lang="sl-SI" sz="3600" b="1" dirty="0">
              <a:solidFill>
                <a:srgbClr val="DCDEE0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0470841" y="3600321"/>
            <a:ext cx="905435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600" b="1" dirty="0" smtClean="0">
                <a:solidFill>
                  <a:srgbClr val="DCDEE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LETNA PODPORA MSPjem</a:t>
            </a:r>
            <a:endParaRPr lang="sl-SI" sz="3600" b="1" dirty="0">
              <a:solidFill>
                <a:srgbClr val="DCDEE0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77" y="5024084"/>
            <a:ext cx="10168611" cy="718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840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 bwMode="auto">
          <a:xfrm>
            <a:off x="6505339" y="1005871"/>
            <a:ext cx="15428259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3C77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C77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C77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C77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C77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C77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C77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C77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C77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defTabSz="914400">
              <a:defRPr/>
            </a:pPr>
            <a:r>
              <a:rPr lang="sl-SI" altLang="sl-SI" sz="4800" b="1" dirty="0" smtClean="0"/>
              <a:t>UČINKI FINANČNIH SPODBUD 2007-2015</a:t>
            </a:r>
          </a:p>
        </p:txBody>
      </p:sp>
      <p:sp>
        <p:nvSpPr>
          <p:cNvPr id="3" name="AutoShape 2"/>
          <p:cNvSpPr txBox="1">
            <a:spLocks noChangeArrowheads="1"/>
          </p:cNvSpPr>
          <p:nvPr/>
        </p:nvSpPr>
        <p:spPr bwMode="auto">
          <a:xfrm>
            <a:off x="767741" y="3192040"/>
            <a:ext cx="5737598" cy="21336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9263" indent="-4492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A68"/>
              </a:buClr>
              <a:buSzPct val="100000"/>
              <a:buFont typeface="Wingdings 3" pitchFamily="18" charset="2"/>
              <a:buChar char=""/>
              <a:defRPr sz="29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5A"/>
              </a:buClr>
              <a:buFont typeface="Wingdings 3" panose="05040102010807070707" pitchFamily="18" charset="2"/>
              <a:buChar char=""/>
              <a:defRPr sz="2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5A"/>
              </a:buClr>
              <a:buFont typeface="Wingdings 3" panose="05040102010807070707" pitchFamily="18" charset="2"/>
              <a:buChar char="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sl-SI" altLang="en-US" sz="2400" b="1" dirty="0" smtClean="0">
                <a:solidFill>
                  <a:srgbClr val="003C77"/>
                </a:solidFill>
              </a:rPr>
              <a:t>+ 1,5</a:t>
            </a:r>
          </a:p>
          <a:p>
            <a:pPr algn="ctr" defTabSz="91440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sl-SI" altLang="en-US" sz="2400" b="1" dirty="0" smtClean="0">
              <a:solidFill>
                <a:srgbClr val="003C77"/>
              </a:solidFill>
            </a:endParaRPr>
          </a:p>
          <a:p>
            <a:pPr algn="ctr" defTabSz="914400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sl-SI" altLang="en-US" sz="2400" b="1" dirty="0" smtClean="0">
                <a:solidFill>
                  <a:srgbClr val="003C77"/>
                </a:solidFill>
              </a:rPr>
              <a:t>delovna mesta /podjetje</a:t>
            </a:r>
          </a:p>
          <a:p>
            <a:pPr algn="ctr" defTabSz="914400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sl-SI" altLang="en-US" sz="2400" b="1" dirty="0" smtClean="0">
                <a:solidFill>
                  <a:srgbClr val="003C77"/>
                </a:solidFill>
              </a:rPr>
              <a:t>v treh letih</a:t>
            </a:r>
            <a:endParaRPr lang="sl-SI" altLang="en-US" sz="2400" b="1" dirty="0" smtClean="0">
              <a:solidFill>
                <a:srgbClr val="003C77"/>
              </a:solidFill>
              <a:latin typeface="Arial" pitchFamily="34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901096" y="3192040"/>
            <a:ext cx="5791201" cy="207785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9A68"/>
              </a:buClr>
              <a:buFont typeface="Wingdings 3" pitchFamily="18" charset="2"/>
              <a:buChar char=""/>
              <a:defRPr sz="29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C5A"/>
              </a:buClr>
              <a:buFont typeface="Wingdings 3" pitchFamily="18" charset="2"/>
              <a:buChar char=""/>
              <a:defRPr sz="2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C5A"/>
              </a:buClr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defTabSz="914400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sl-SI" altLang="en-US" sz="2400" b="1" kern="1200" dirty="0" smtClean="0">
                <a:solidFill>
                  <a:srgbClr val="003C77"/>
                </a:solidFill>
              </a:rPr>
              <a:t>+ 14 %  </a:t>
            </a:r>
          </a:p>
          <a:p>
            <a:pPr defTabSz="914400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sl-SI" altLang="en-US" sz="2400" b="1" kern="1200" dirty="0" smtClean="0">
              <a:solidFill>
                <a:srgbClr val="003C77"/>
              </a:solidFill>
            </a:endParaRPr>
          </a:p>
          <a:p>
            <a:pPr defTabSz="914400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sl-SI" altLang="en-US" sz="2400" b="1" kern="1200" dirty="0" smtClean="0">
                <a:solidFill>
                  <a:srgbClr val="003C77"/>
                </a:solidFill>
              </a:rPr>
              <a:t>povečanje dodane vrednosti/ zaposlenega </a:t>
            </a:r>
          </a:p>
          <a:p>
            <a:pPr defTabSz="914400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sl-SI" altLang="en-US" sz="2400" b="1" kern="1200" dirty="0" smtClean="0">
                <a:solidFill>
                  <a:srgbClr val="003C77"/>
                </a:solidFill>
              </a:rPr>
              <a:t>po treh letih</a:t>
            </a:r>
            <a:endParaRPr lang="sl-SI" altLang="en-US" sz="2400" b="1" kern="1200" dirty="0" smtClean="0">
              <a:solidFill>
                <a:srgbClr val="003C77"/>
              </a:solidFill>
              <a:latin typeface="Arial" pitchFamily="34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767741" y="9145166"/>
            <a:ext cx="5675032" cy="2031626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9A68"/>
              </a:buClr>
              <a:buFont typeface="Wingdings 3" pitchFamily="18" charset="2"/>
              <a:buChar char=""/>
              <a:defRPr sz="29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C5A"/>
              </a:buClr>
              <a:buFont typeface="Wingdings 3" pitchFamily="18" charset="2"/>
              <a:buChar char=""/>
              <a:defRPr sz="2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C5A"/>
              </a:buClr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defTabSz="914400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sl-SI" altLang="en-US" sz="2400" b="1" kern="1200" dirty="0" smtClean="0">
              <a:solidFill>
                <a:srgbClr val="003C77"/>
              </a:solidFill>
            </a:endParaRPr>
          </a:p>
          <a:p>
            <a:pPr defTabSz="914400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sl-SI" altLang="en-US" sz="2400" b="1" kern="1200" dirty="0" smtClean="0">
                <a:solidFill>
                  <a:srgbClr val="003C77"/>
                </a:solidFill>
              </a:rPr>
              <a:t>6.794 novih del. mest</a:t>
            </a:r>
          </a:p>
          <a:p>
            <a:pPr defTabSz="914400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sl-SI" altLang="en-US" sz="2400" b="1" kern="1200" dirty="0" smtClean="0">
              <a:solidFill>
                <a:srgbClr val="003C77"/>
              </a:solidFill>
            </a:endParaRPr>
          </a:p>
          <a:p>
            <a:pPr defTabSz="914400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sl-SI" altLang="en-US" sz="2400" b="1" kern="1200" dirty="0" smtClean="0">
                <a:solidFill>
                  <a:srgbClr val="003C77"/>
                </a:solidFill>
              </a:rPr>
              <a:t>84.020 ohranjenih del. mest</a:t>
            </a:r>
          </a:p>
          <a:p>
            <a:pPr defTabSz="914400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sl-SI" altLang="en-US" sz="2400" b="1" kern="12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6809812" y="9076992"/>
            <a:ext cx="5870949" cy="2132994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9A68"/>
              </a:buClr>
              <a:buFont typeface="Wingdings 3" pitchFamily="18" charset="2"/>
              <a:buChar char=""/>
              <a:defRPr sz="29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C5A"/>
              </a:buClr>
              <a:buFont typeface="Wingdings 3" pitchFamily="18" charset="2"/>
              <a:buChar char=""/>
              <a:defRPr sz="26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C5A"/>
              </a:buClr>
              <a:buFont typeface="Wingdings 3" pitchFamily="18" charset="2"/>
              <a:buChar char=""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defTabSz="914400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sl-SI" altLang="en-US" sz="2400" b="1" kern="1200" dirty="0" smtClean="0">
                <a:solidFill>
                  <a:srgbClr val="003C77"/>
                </a:solidFill>
              </a:rPr>
              <a:t>iz 35.360 EUR/</a:t>
            </a:r>
            <a:r>
              <a:rPr lang="sl-SI" altLang="en-US" sz="2400" b="1" kern="1200" dirty="0" err="1" smtClean="0">
                <a:solidFill>
                  <a:srgbClr val="003C77"/>
                </a:solidFill>
              </a:rPr>
              <a:t>zap</a:t>
            </a:r>
            <a:r>
              <a:rPr lang="sl-SI" altLang="en-US" sz="2400" b="1" kern="1200" dirty="0" smtClean="0">
                <a:solidFill>
                  <a:srgbClr val="003C77"/>
                </a:solidFill>
              </a:rPr>
              <a:t>.</a:t>
            </a:r>
          </a:p>
          <a:p>
            <a:pPr defTabSz="914400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sl-SI" altLang="en-US" sz="2400" kern="1200" dirty="0" smtClean="0">
                <a:solidFill>
                  <a:srgbClr val="003C77"/>
                </a:solidFill>
              </a:rPr>
              <a:t>(povprečno izhodiščno stanje)</a:t>
            </a:r>
          </a:p>
          <a:p>
            <a:pPr defTabSz="914400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sl-SI" altLang="en-US" sz="2400" b="1" kern="1200" dirty="0" smtClean="0">
                <a:solidFill>
                  <a:srgbClr val="003C77"/>
                </a:solidFill>
              </a:rPr>
              <a:t>na</a:t>
            </a:r>
          </a:p>
          <a:p>
            <a:pPr defTabSz="914400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sl-SI" altLang="en-US" sz="2400" b="1" kern="1200" dirty="0" smtClean="0">
                <a:solidFill>
                  <a:srgbClr val="003C77"/>
                </a:solidFill>
              </a:rPr>
              <a:t>40. </a:t>
            </a:r>
            <a:r>
              <a:rPr lang="sl-SI" altLang="en-US" sz="2400" b="1" kern="1200" smtClean="0">
                <a:solidFill>
                  <a:srgbClr val="003C77"/>
                </a:solidFill>
              </a:rPr>
              <a:t>395 </a:t>
            </a:r>
            <a:r>
              <a:rPr lang="sl-SI" altLang="en-US" sz="2400" b="1" kern="1200" dirty="0" smtClean="0">
                <a:solidFill>
                  <a:srgbClr val="003C77"/>
                </a:solidFill>
              </a:rPr>
              <a:t>EUR/</a:t>
            </a:r>
            <a:r>
              <a:rPr lang="sl-SI" altLang="en-US" sz="2400" b="1" kern="1200" dirty="0" err="1" smtClean="0">
                <a:solidFill>
                  <a:srgbClr val="003C77"/>
                </a:solidFill>
              </a:rPr>
              <a:t>zap</a:t>
            </a:r>
            <a:r>
              <a:rPr lang="sl-SI" altLang="en-US" sz="2400" b="1" kern="1200" dirty="0" smtClean="0">
                <a:solidFill>
                  <a:srgbClr val="003C77"/>
                </a:solidFill>
              </a:rPr>
              <a:t>.</a:t>
            </a:r>
          </a:p>
          <a:p>
            <a:pPr defTabSz="914400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sl-SI" altLang="en-US" sz="2400" kern="1200" dirty="0" smtClean="0">
                <a:solidFill>
                  <a:srgbClr val="003C77"/>
                </a:solidFill>
              </a:rPr>
              <a:t>(povprečno končno stanje)</a:t>
            </a:r>
          </a:p>
          <a:p>
            <a:pPr defTabSz="914400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sl-SI" altLang="en-US" sz="2400" b="1" kern="1200" dirty="0" smtClean="0">
              <a:solidFill>
                <a:srgbClr val="003C77"/>
              </a:solidFill>
            </a:endParaRPr>
          </a:p>
          <a:p>
            <a:pPr defTabSz="914400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sl-SI" altLang="en-US" sz="2400" b="1" kern="1200" dirty="0" smtClean="0">
              <a:solidFill>
                <a:srgbClr val="003C77"/>
              </a:solidFill>
            </a:endParaRPr>
          </a:p>
          <a:p>
            <a:pPr defTabSz="914400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sl-SI" altLang="en-US" sz="2400" b="1" kern="1200" dirty="0" smtClean="0">
              <a:solidFill>
                <a:srgbClr val="003C77"/>
              </a:solidFill>
            </a:endParaRPr>
          </a:p>
        </p:txBody>
      </p:sp>
      <p:pic>
        <p:nvPicPr>
          <p:cNvPr id="7" name="Ograda vsebine 5" descr="http://t2.gstatic.com/images?q=tbn:ANd9GcSXzWl84KNifF0aJKqTxyZO0yEco96V6LlENYTNuvofsbtcrqwJQA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64" y="6269153"/>
            <a:ext cx="3242328" cy="231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234" y="6147475"/>
            <a:ext cx="3342106" cy="236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aobljeni pravokotnik 8"/>
          <p:cNvSpPr/>
          <p:nvPr/>
        </p:nvSpPr>
        <p:spPr>
          <a:xfrm>
            <a:off x="13446642" y="3158846"/>
            <a:ext cx="10416988" cy="8017946"/>
          </a:xfrm>
          <a:prstGeom prst="roundRect">
            <a:avLst/>
          </a:prstGeom>
          <a:noFill/>
          <a:ln w="76200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285750" indent="-285750" algn="l" defTabSz="914400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sl-SI" sz="2400" b="1" kern="1200" dirty="0" smtClean="0">
              <a:solidFill>
                <a:srgbClr val="1F497D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 defTabSz="914400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sl-SI" sz="2400" b="1" kern="1200" dirty="0" smtClean="0">
                <a:solidFill>
                  <a:srgbClr val="1F497D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400 </a:t>
            </a:r>
            <a:r>
              <a:rPr lang="sl-SI" sz="2400" b="1" kern="1200" dirty="0">
                <a:solidFill>
                  <a:srgbClr val="1F497D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novoustanovljenih podjetij, 87% stopnja </a:t>
            </a:r>
            <a:r>
              <a:rPr lang="sl-SI" sz="2400" b="1" kern="1200" dirty="0" smtClean="0">
                <a:solidFill>
                  <a:srgbClr val="1F497D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preživetja</a:t>
            </a:r>
          </a:p>
          <a:p>
            <a:pPr algn="l" defTabSz="9144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l-SI" sz="2400" b="1" kern="1200" dirty="0">
              <a:solidFill>
                <a:srgbClr val="1F497D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 defTabSz="914400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sl-SI" sz="2400" b="1" kern="1200" dirty="0">
                <a:solidFill>
                  <a:srgbClr val="1F497D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novoustanovljena podjetja so skupaj ustvarila 1.624 novih delovnih </a:t>
            </a:r>
            <a:r>
              <a:rPr lang="sl-SI" sz="2400" b="1" kern="1200" dirty="0" smtClean="0">
                <a:solidFill>
                  <a:srgbClr val="1F497D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mest</a:t>
            </a:r>
          </a:p>
          <a:p>
            <a:pPr algn="l" defTabSz="9144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l-SI" sz="2400" b="1" kern="1200" dirty="0">
              <a:solidFill>
                <a:srgbClr val="1F497D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 defTabSz="914400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sl-SI" sz="2400" b="1" kern="1200" dirty="0">
                <a:solidFill>
                  <a:srgbClr val="1F497D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sl-SI" sz="2400" b="1" kern="1200" dirty="0" smtClean="0">
                <a:solidFill>
                  <a:srgbClr val="1F497D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koraj 1000 inovativnih projektov</a:t>
            </a:r>
          </a:p>
          <a:p>
            <a:pPr algn="l" defTabSz="9144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l-SI" sz="2400" b="1" kern="1200" dirty="0">
              <a:solidFill>
                <a:srgbClr val="1F497D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 defTabSz="914400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sl-SI" sz="2400" b="1" kern="1200" dirty="0">
                <a:solidFill>
                  <a:srgbClr val="1F497D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aktivne družbe tveganega kapitala v javno zasebnem </a:t>
            </a:r>
            <a:r>
              <a:rPr lang="sl-SI" sz="2400" b="1" kern="1200" dirty="0" smtClean="0">
                <a:solidFill>
                  <a:srgbClr val="1F497D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partnerstvu</a:t>
            </a:r>
          </a:p>
          <a:p>
            <a:pPr algn="l" defTabSz="9144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l-SI" sz="2400" b="1" kern="1200" dirty="0">
              <a:solidFill>
                <a:srgbClr val="1F497D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 defTabSz="914400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sl-SI" sz="2400" b="1" kern="1200" dirty="0">
                <a:solidFill>
                  <a:srgbClr val="1F497D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aktiven start-up ekosistem (start up šole, start-up mentorji z ustreznimi referencami</a:t>
            </a:r>
            <a:r>
              <a:rPr lang="sl-SI" sz="2400" b="1" kern="1200" dirty="0" smtClean="0">
                <a:solidFill>
                  <a:srgbClr val="1F497D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l" defTabSz="9144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l-SI" sz="2400" b="1" kern="1200" dirty="0">
              <a:solidFill>
                <a:srgbClr val="1F497D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 defTabSz="914400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sl-SI" sz="2400" b="1" kern="1200" dirty="0">
                <a:solidFill>
                  <a:srgbClr val="1F497D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cca 25% bančnih kreditov, ki so zavarovani z garancijo Sklada je financiranih v mlada podjetja </a:t>
            </a:r>
          </a:p>
          <a:p>
            <a:pPr defTabSz="91440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l-SI" sz="2400" b="1" kern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15222071" y="3466653"/>
            <a:ext cx="724348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600" b="1" dirty="0" smtClean="0">
                <a:solidFill>
                  <a:srgbClr val="0365C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OSTALI UČINKI:</a:t>
            </a:r>
            <a:endParaRPr lang="sl-SI" sz="3600" b="1" dirty="0">
              <a:solidFill>
                <a:srgbClr val="0365C0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1413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830181" y="580694"/>
            <a:ext cx="18334618" cy="1294933"/>
          </a:xfrm>
        </p:spPr>
        <p:txBody>
          <a:bodyPr>
            <a:noAutofit/>
          </a:bodyPr>
          <a:lstStyle/>
          <a:p>
            <a:r>
              <a:rPr lang="sl-SI" alt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CELOVITA FINANČNA PODPORA S PRODUKTI, PRILAGOJENIMI RAZVOJNIM FAZAM V LETU 2016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384" y="1875627"/>
            <a:ext cx="18425299" cy="1119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2792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830181" y="580694"/>
            <a:ext cx="18334618" cy="1294933"/>
          </a:xfrm>
        </p:spPr>
        <p:txBody>
          <a:bodyPr>
            <a:noAutofit/>
          </a:bodyPr>
          <a:lstStyle/>
          <a:p>
            <a:r>
              <a:rPr lang="sl-SI" alt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RAZPISANIH SREDSTEV 2016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384" y="1875627"/>
            <a:ext cx="18425299" cy="11195842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3753384" y="12499502"/>
            <a:ext cx="17708122" cy="1456809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sl-SI" sz="28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SKUPAJ PLAN RAZPISANIH SREDSTEV: </a:t>
            </a:r>
            <a:r>
              <a:rPr lang="sl-SI" sz="44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137 mio EUR /</a:t>
            </a:r>
            <a:r>
              <a:rPr lang="sl-SI" sz="28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cca 38 mio EUR za mlada podjetja/</a:t>
            </a:r>
          </a:p>
          <a:p>
            <a:pPr algn="l" rtl="0" latinLnBrk="1" hangingPunct="0"/>
            <a:r>
              <a:rPr lang="sl-SI" sz="28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SKUPAJ PLAN PODPRTIH PODJETIJ: </a:t>
            </a:r>
            <a:r>
              <a:rPr lang="sl-SI" sz="44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1.400 </a:t>
            </a:r>
            <a:r>
              <a:rPr lang="sl-SI" sz="28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/cca 500 mladih podjetij/</a:t>
            </a:r>
            <a:endParaRPr lang="sl-SI" sz="28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3890682" y="9402294"/>
            <a:ext cx="3424518" cy="5950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4,06 mio EUR</a:t>
            </a:r>
            <a:endParaRPr lang="sl-SI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7452498" y="9407894"/>
            <a:ext cx="3424518" cy="595035"/>
          </a:xfrm>
          <a:prstGeom prst="rect">
            <a:avLst/>
          </a:prstGeom>
          <a:solidFill>
            <a:srgbClr val="D5FFE2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2,5 mio EUR</a:t>
            </a:r>
            <a:endParaRPr lang="sl-SI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10895186" y="8909850"/>
            <a:ext cx="3424518" cy="1087477"/>
          </a:xfrm>
          <a:prstGeom prst="rect">
            <a:avLst/>
          </a:prstGeom>
          <a:solidFill>
            <a:srgbClr val="6BEB9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</a:t>
            </a:r>
          </a:p>
          <a:p>
            <a:pPr rtl="0" latinLnBrk="1" hangingPunct="0"/>
            <a:r>
              <a:rPr lang="sl-SI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pripravi</a:t>
            </a:r>
            <a:endParaRPr lang="sl-SI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14457002" y="8786739"/>
            <a:ext cx="3424518" cy="13336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 mio EUR</a:t>
            </a:r>
          </a:p>
          <a:p>
            <a:pPr rtl="0" latinLnBrk="1" hangingPunct="0"/>
            <a:r>
              <a:rPr lang="sl-SI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tega:</a:t>
            </a:r>
          </a:p>
          <a:p>
            <a:pPr rtl="0" latinLnBrk="1" hangingPunct="0"/>
            <a:r>
              <a:rPr lang="sl-SI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mio EUR /P7 SOP</a:t>
            </a:r>
            <a:endParaRPr lang="sl-SI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18036988" y="9402292"/>
            <a:ext cx="3424518" cy="5950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109,5 mio EUR</a:t>
            </a:r>
            <a:endParaRPr lang="sl-SI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4319704" y="4338918"/>
            <a:ext cx="3717284" cy="1308847"/>
          </a:xfrm>
          <a:prstGeom prst="rect">
            <a:avLst/>
          </a:prstGeom>
          <a:noFill/>
          <a:ln w="76200" cap="flat">
            <a:solidFill>
              <a:srgbClr val="7030A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333017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60936" y="6766137"/>
            <a:ext cx="18809595" cy="2286000"/>
          </a:xfrm>
        </p:spPr>
        <p:txBody>
          <a:bodyPr>
            <a:normAutofit fontScale="90000"/>
          </a:bodyPr>
          <a:lstStyle/>
          <a:p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MIKROKREDITI 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PODJETJA S STATUSOM SOCIALNEGA PODJETJA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107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P7 SOP </a:t>
            </a:r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sz="4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ljeZBesedilom 10"/>
          <p:cNvSpPr txBox="1">
            <a:spLocks noChangeArrowheads="1"/>
          </p:cNvSpPr>
          <p:nvPr/>
        </p:nvSpPr>
        <p:spPr>
          <a:xfrm>
            <a:off x="4328252" y="6371690"/>
            <a:ext cx="1515097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buSzTx/>
              <a:buFont typeface="Wingdings 3" pitchFamily="18" charset="2"/>
              <a:buNone/>
            </a:pPr>
            <a:endParaRPr lang="sl-SI" altLang="sl-SI" sz="6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555052" y="9503953"/>
            <a:ext cx="23021364" cy="17645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3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Mikrokrediti</a:t>
            </a:r>
            <a:r>
              <a:rPr kumimoji="0" lang="sl-SI" sz="36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so namenjeni spodbujanju podjetniške aktivnosti, ki je usmerjena v socialno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36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aktivacijo oseb, ki jih pojmujemo kot ranljive ali depreviligirane skupine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36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na trgu dela oziroma družbe. </a:t>
            </a:r>
            <a:endParaRPr kumimoji="0" lang="sl-SI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pic>
        <p:nvPicPr>
          <p:cNvPr id="1026" name="Slika 1" descr="Evropski socialni skl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2" y="11461657"/>
            <a:ext cx="4891821" cy="135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8909" y="622276"/>
            <a:ext cx="2587443" cy="503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6923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643" y="1875627"/>
            <a:ext cx="18425299" cy="1119584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45241" y="20490"/>
            <a:ext cx="18809595" cy="2286000"/>
          </a:xfrm>
        </p:spPr>
        <p:txBody>
          <a:bodyPr>
            <a:normAutofit/>
          </a:bodyPr>
          <a:lstStyle/>
          <a:p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MIKROKREDITI 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podjetja s statusom socialnega podjetja – P7 sop</a:t>
            </a:r>
            <a:br>
              <a:rPr lang="sl-SI" sz="4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sz="4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ljeZBesedilom 10"/>
          <p:cNvSpPr txBox="1">
            <a:spLocks noChangeArrowheads="1"/>
          </p:cNvSpPr>
          <p:nvPr/>
        </p:nvSpPr>
        <p:spPr>
          <a:xfrm>
            <a:off x="4328252" y="6371690"/>
            <a:ext cx="1515097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marL="63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1pPr>
            <a:lvl2pPr marL="127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2pPr>
            <a:lvl3pPr marL="190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3pPr>
            <a:lvl4pPr marL="254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4pPr>
            <a:lvl5pPr marL="317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5pPr>
            <a:lvl6pPr marL="381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6pPr>
            <a:lvl7pPr marL="444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7pPr>
            <a:lvl8pPr marL="5080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8pPr>
            <a:lvl9pPr marL="5715000" indent="-635000" defTabSz="825500">
              <a:spcBef>
                <a:spcPts val="5900"/>
              </a:spcBef>
              <a:buSzPct val="75000"/>
              <a:buChar char="•"/>
              <a:defRPr sz="5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buSzTx/>
              <a:buFont typeface="Wingdings 3" pitchFamily="18" charset="2"/>
              <a:buNone/>
            </a:pPr>
            <a:endParaRPr lang="sl-SI" altLang="sl-SI" sz="6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2018477" y="4425696"/>
            <a:ext cx="3416595" cy="1188720"/>
          </a:xfrm>
          <a:prstGeom prst="rect">
            <a:avLst/>
          </a:prstGeom>
          <a:noFill/>
          <a:ln w="76200" cap="flat">
            <a:solidFill>
              <a:schemeClr val="accent6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sl-SI" sz="3200">
              <a:solidFill>
                <a:srgbClr val="FFFFFF"/>
              </a:solidFill>
            </a:endParaRPr>
          </a:p>
        </p:txBody>
      </p:sp>
      <p:sp>
        <p:nvSpPr>
          <p:cNvPr id="16" name="Petkotnik 15"/>
          <p:cNvSpPr/>
          <p:nvPr/>
        </p:nvSpPr>
        <p:spPr>
          <a:xfrm rot="10800000">
            <a:off x="15582831" y="8438020"/>
            <a:ext cx="8328222" cy="4538293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76200" cap="flat">
            <a:solidFill>
              <a:schemeClr val="accent6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sl-SI" sz="3200">
              <a:solidFill>
                <a:srgbClr val="FFFFFF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19405153" y="1875627"/>
            <a:ext cx="4995449" cy="4707256"/>
          </a:xfrm>
          <a:prstGeom prst="ellipse">
            <a:avLst/>
          </a:prstGeom>
          <a:solidFill>
            <a:schemeClr val="accent6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lang="sl-SI" sz="3200" b="1" dirty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sl-SI" sz="3200" b="1" dirty="0" smtClean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RAZVOJNA FAZA</a:t>
            </a:r>
          </a:p>
          <a:p>
            <a:pPr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lang="sl-SI" sz="3200" b="1" dirty="0" smtClean="0">
                <a:solidFill>
                  <a:srgbClr val="FFFFF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/nadaljnja rast/</a:t>
            </a:r>
            <a:endParaRPr lang="sl-SI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17544039" y="9425958"/>
            <a:ext cx="5980176" cy="32430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l-SI" sz="2400" b="1" i="1" dirty="0">
                <a:solidFill>
                  <a:srgbClr val="DCDEE0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sl-SI" sz="2400" b="1" i="1" dirty="0" smtClean="0">
                <a:solidFill>
                  <a:srgbClr val="DCDEE0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ostop to trga</a:t>
            </a:r>
          </a:p>
          <a:p>
            <a:pPr marL="5715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l-SI" sz="2400" b="1" i="1" dirty="0">
                <a:solidFill>
                  <a:srgbClr val="DCDEE0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sl-SI" sz="2400" b="1" i="1" dirty="0" smtClean="0">
                <a:solidFill>
                  <a:srgbClr val="DCDEE0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aposlitev ustreznega menedžerja za marketing in trženje</a:t>
            </a:r>
          </a:p>
          <a:p>
            <a:pPr marL="5715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l-SI" sz="2400" b="1" i="1" dirty="0">
                <a:solidFill>
                  <a:srgbClr val="DCDEE0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sl-SI" sz="2400" b="1" i="1" dirty="0" smtClean="0">
                <a:solidFill>
                  <a:srgbClr val="DCDEE0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stanavljanje mrež</a:t>
            </a:r>
          </a:p>
          <a:p>
            <a:pPr marL="5715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l-SI" sz="2400" b="1" i="1" dirty="0" smtClean="0">
                <a:solidFill>
                  <a:srgbClr val="DCDEE0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tekoče </a:t>
            </a:r>
            <a:r>
              <a:rPr lang="sl-SI" sz="2400" b="1" i="1" dirty="0" smtClean="0">
                <a:solidFill>
                  <a:srgbClr val="DCDEE0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poslovanje</a:t>
            </a:r>
          </a:p>
          <a:p>
            <a:pPr marL="5715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l-SI" sz="2400" b="1" i="1" dirty="0">
                <a:solidFill>
                  <a:srgbClr val="DCDEE0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sl-SI" sz="2400" b="1" i="1" dirty="0" smtClean="0">
                <a:solidFill>
                  <a:srgbClr val="DCDEE0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adaljnja rast in razvoj</a:t>
            </a:r>
          </a:p>
          <a:p>
            <a:pPr rtl="0" latinLnBrk="1" hangingPunct="0"/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7050263" y="8646747"/>
            <a:ext cx="647395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2400" b="1" i="1" dirty="0" smtClean="0">
                <a:solidFill>
                  <a:srgbClr val="DCDEE0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NAMEN 4. RAZVOJNE FAZE:</a:t>
            </a:r>
            <a:endParaRPr lang="sl-SI" sz="2400" b="1" i="1" dirty="0">
              <a:solidFill>
                <a:srgbClr val="DCDEE0">
                  <a:lumMod val="2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24610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1910</Words>
  <Application>Microsoft Office PowerPoint</Application>
  <PresentationFormat>Po meri</PresentationFormat>
  <Paragraphs>355</Paragraphs>
  <Slides>32</Slides>
  <Notes>31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32</vt:i4>
      </vt:variant>
    </vt:vector>
  </HeadingPairs>
  <TitlesOfParts>
    <vt:vector size="42" baseType="lpstr">
      <vt:lpstr>Arial</vt:lpstr>
      <vt:lpstr>Avenir Roman</vt:lpstr>
      <vt:lpstr>Calibri</vt:lpstr>
      <vt:lpstr>Helvetica Light</vt:lpstr>
      <vt:lpstr>Raleway ExtraBold</vt:lpstr>
      <vt:lpstr>Tahoma</vt:lpstr>
      <vt:lpstr>Times New Roman</vt:lpstr>
      <vt:lpstr>Wingdings</vt:lpstr>
      <vt:lpstr>Wingdings 3</vt:lpstr>
      <vt:lpstr>White</vt:lpstr>
      <vt:lpstr>PowerPointova predstavitev</vt:lpstr>
      <vt:lpstr>NAMEN DELOVANJA SPS-a</vt:lpstr>
      <vt:lpstr>SPS ZAGOTAVLJANJA FAZNO IN CELOVITO  FINANČNO POMOČ ZA MSP PREKO TREH KOORDINAT</vt:lpstr>
      <vt:lpstr>LETNA PODPORA IN DELEŽI PO STAROSTI PODJETJA</vt:lpstr>
      <vt:lpstr>PowerPointova predstavitev</vt:lpstr>
      <vt:lpstr>CELOVITA FINANČNA PODPORA S PRODUKTI, PRILAGOJENIMI RAZVOJNIM FAZAM V LETU 2016</vt:lpstr>
      <vt:lpstr>PLAN RAZPISANIH SREDSTEV 2016</vt:lpstr>
      <vt:lpstr>     MIKROKREDITI  ZA PODJETJA S STATUSOM SOCIALNEGA PODJETJA  P7 SOP  </vt:lpstr>
      <vt:lpstr>     MIKROKREDITI  za podjetja s statusom socialnega podjetja – P7 sop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Mateja Grobelnik</dc:creator>
  <cp:lastModifiedBy>Mateja Grobelnik</cp:lastModifiedBy>
  <cp:revision>39</cp:revision>
  <cp:lastPrinted>2016-03-23T07:05:11Z</cp:lastPrinted>
  <dcterms:modified xsi:type="dcterms:W3CDTF">2016-03-23T07:30:44Z</dcterms:modified>
</cp:coreProperties>
</file>