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8" r:id="rId2"/>
    <p:sldId id="401" r:id="rId3"/>
    <p:sldId id="402" r:id="rId4"/>
    <p:sldId id="399" r:id="rId5"/>
    <p:sldId id="400" r:id="rId6"/>
    <p:sldId id="416" r:id="rId7"/>
    <p:sldId id="417" r:id="rId8"/>
    <p:sldId id="418" r:id="rId9"/>
    <p:sldId id="412" r:id="rId10"/>
    <p:sldId id="419" r:id="rId11"/>
    <p:sldId id="413" r:id="rId12"/>
    <p:sldId id="411" r:id="rId13"/>
  </p:sldIdLst>
  <p:sldSz cx="9144000" cy="7315200"/>
  <p:notesSz cx="6797675" cy="9926638"/>
  <p:defaultTextStyle>
    <a:defPPr>
      <a:defRPr lang="sl-SI"/>
    </a:defPPr>
    <a:lvl1pPr algn="l" rtl="0" fontAlgn="base">
      <a:spcBef>
        <a:spcPct val="0"/>
      </a:spcBef>
      <a:spcAft>
        <a:spcPct val="0"/>
      </a:spcAft>
      <a:defRPr sz="2000" kern="1200">
        <a:solidFill>
          <a:schemeClr val="tx1"/>
        </a:solidFill>
        <a:latin typeface="Arial" charset="0"/>
        <a:ea typeface="+mn-ea"/>
        <a:cs typeface="Arial" charset="0"/>
      </a:defRPr>
    </a:lvl1pPr>
    <a:lvl2pPr marL="457200" algn="l" rtl="0" fontAlgn="base">
      <a:spcBef>
        <a:spcPct val="0"/>
      </a:spcBef>
      <a:spcAft>
        <a:spcPct val="0"/>
      </a:spcAft>
      <a:defRPr sz="2000" kern="1200">
        <a:solidFill>
          <a:schemeClr val="tx1"/>
        </a:solidFill>
        <a:latin typeface="Arial" charset="0"/>
        <a:ea typeface="+mn-ea"/>
        <a:cs typeface="Arial" charset="0"/>
      </a:defRPr>
    </a:lvl2pPr>
    <a:lvl3pPr marL="914400" algn="l" rtl="0" fontAlgn="base">
      <a:spcBef>
        <a:spcPct val="0"/>
      </a:spcBef>
      <a:spcAft>
        <a:spcPct val="0"/>
      </a:spcAft>
      <a:defRPr sz="2000" kern="1200">
        <a:solidFill>
          <a:schemeClr val="tx1"/>
        </a:solidFill>
        <a:latin typeface="Arial" charset="0"/>
        <a:ea typeface="+mn-ea"/>
        <a:cs typeface="Arial" charset="0"/>
      </a:defRPr>
    </a:lvl3pPr>
    <a:lvl4pPr marL="1371600" algn="l" rtl="0" fontAlgn="base">
      <a:spcBef>
        <a:spcPct val="0"/>
      </a:spcBef>
      <a:spcAft>
        <a:spcPct val="0"/>
      </a:spcAft>
      <a:defRPr sz="2000" kern="1200">
        <a:solidFill>
          <a:schemeClr val="tx1"/>
        </a:solidFill>
        <a:latin typeface="Arial" charset="0"/>
        <a:ea typeface="+mn-ea"/>
        <a:cs typeface="Arial" charset="0"/>
      </a:defRPr>
    </a:lvl4pPr>
    <a:lvl5pPr marL="1828800" algn="l"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EDBD"/>
    <a:srgbClr val="034EA2"/>
    <a:srgbClr val="00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52" autoAdjust="0"/>
    <p:restoredTop sz="90671" autoAdjust="0"/>
  </p:normalViewPr>
  <p:slideViewPr>
    <p:cSldViewPr>
      <p:cViewPr varScale="1">
        <p:scale>
          <a:sx n="41" d="100"/>
          <a:sy n="41" d="100"/>
        </p:scale>
        <p:origin x="-846" y="-114"/>
      </p:cViewPr>
      <p:guideLst>
        <p:guide orient="horz" pos="2305"/>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63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2416" tIns="46208" rIns="92416" bIns="46208" numCol="1" anchor="t" anchorCtr="0" compatLnSpc="1">
            <a:prstTxWarp prst="textNoShape">
              <a:avLst/>
            </a:prstTxWarp>
          </a:bodyPr>
          <a:lstStyle>
            <a:lvl1pPr>
              <a:defRPr sz="1300">
                <a:latin typeface="Arial" charset="0"/>
                <a:cs typeface="+mn-cs"/>
              </a:defRPr>
            </a:lvl1pPr>
          </a:lstStyle>
          <a:p>
            <a:pPr>
              <a:defRPr/>
            </a:pPr>
            <a:endParaRPr lang="sl-SI"/>
          </a:p>
        </p:txBody>
      </p:sp>
      <p:sp>
        <p:nvSpPr>
          <p:cNvPr id="62467"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2416" tIns="46208" rIns="92416" bIns="46208" numCol="1" anchor="t" anchorCtr="0" compatLnSpc="1">
            <a:prstTxWarp prst="textNoShape">
              <a:avLst/>
            </a:prstTxWarp>
          </a:bodyPr>
          <a:lstStyle>
            <a:lvl1pPr algn="r">
              <a:defRPr sz="1300">
                <a:latin typeface="Arial" charset="0"/>
                <a:cs typeface="+mn-cs"/>
              </a:defRPr>
            </a:lvl1pPr>
          </a:lstStyle>
          <a:p>
            <a:pPr>
              <a:defRPr/>
            </a:pPr>
            <a:endParaRPr lang="sl-SI"/>
          </a:p>
        </p:txBody>
      </p:sp>
      <p:sp>
        <p:nvSpPr>
          <p:cNvPr id="62468"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2416" tIns="46208" rIns="92416" bIns="46208" numCol="1" anchor="b" anchorCtr="0" compatLnSpc="1">
            <a:prstTxWarp prst="textNoShape">
              <a:avLst/>
            </a:prstTxWarp>
          </a:bodyPr>
          <a:lstStyle>
            <a:lvl1pPr>
              <a:defRPr sz="1300">
                <a:latin typeface="Arial" charset="0"/>
                <a:cs typeface="+mn-cs"/>
              </a:defRPr>
            </a:lvl1pPr>
          </a:lstStyle>
          <a:p>
            <a:pPr>
              <a:defRPr/>
            </a:pPr>
            <a:endParaRPr lang="sl-SI"/>
          </a:p>
        </p:txBody>
      </p:sp>
      <p:sp>
        <p:nvSpPr>
          <p:cNvPr id="62469"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2416" tIns="46208" rIns="92416" bIns="46208" numCol="1" anchor="b" anchorCtr="0" compatLnSpc="1">
            <a:prstTxWarp prst="textNoShape">
              <a:avLst/>
            </a:prstTxWarp>
          </a:bodyPr>
          <a:lstStyle>
            <a:lvl1pPr algn="r">
              <a:defRPr sz="1300">
                <a:latin typeface="Arial" charset="0"/>
                <a:cs typeface="+mn-cs"/>
              </a:defRPr>
            </a:lvl1pPr>
          </a:lstStyle>
          <a:p>
            <a:pPr>
              <a:defRPr/>
            </a:pPr>
            <a:fld id="{EE2A1977-9632-45C5-A884-D94671222017}" type="slidenum">
              <a:rPr lang="sl-SI"/>
              <a:pPr>
                <a:defRPr/>
              </a:pPr>
              <a:t>‹#›</a:t>
            </a:fld>
            <a:endParaRPr lang="sl-SI"/>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2416" tIns="46208" rIns="92416" bIns="46208" numCol="1" anchor="t" anchorCtr="0" compatLnSpc="1">
            <a:prstTxWarp prst="textNoShape">
              <a:avLst/>
            </a:prstTxWarp>
          </a:bodyPr>
          <a:lstStyle>
            <a:lvl1pPr>
              <a:defRPr sz="1300">
                <a:latin typeface="Arial" charset="0"/>
                <a:cs typeface="+mn-cs"/>
              </a:defRPr>
            </a:lvl1pPr>
          </a:lstStyle>
          <a:p>
            <a:pPr>
              <a:defRPr/>
            </a:pPr>
            <a:endParaRPr lang="en-US"/>
          </a:p>
        </p:txBody>
      </p:sp>
      <p:sp>
        <p:nvSpPr>
          <p:cNvPr id="25603"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2416" tIns="46208" rIns="92416" bIns="46208" numCol="1" anchor="t" anchorCtr="0" compatLnSpc="1">
            <a:prstTxWarp prst="textNoShape">
              <a:avLst/>
            </a:prstTxWarp>
          </a:bodyPr>
          <a:lstStyle>
            <a:lvl1pPr algn="r">
              <a:defRPr sz="1300">
                <a:latin typeface="Arial" charset="0"/>
                <a:cs typeface="+mn-cs"/>
              </a:defRPr>
            </a:lvl1pPr>
          </a:lstStyle>
          <a:p>
            <a:pPr>
              <a:defRPr/>
            </a:pPr>
            <a:endParaRPr lang="en-US"/>
          </a:p>
        </p:txBody>
      </p:sp>
      <p:sp>
        <p:nvSpPr>
          <p:cNvPr id="26628" name="Rectangle 4"/>
          <p:cNvSpPr>
            <a:spLocks noGrp="1" noRot="1" noChangeAspect="1" noChangeArrowheads="1" noTextEdit="1"/>
          </p:cNvSpPr>
          <p:nvPr>
            <p:ph type="sldImg" idx="2"/>
          </p:nvPr>
        </p:nvSpPr>
        <p:spPr bwMode="auto">
          <a:xfrm>
            <a:off x="1073150" y="742950"/>
            <a:ext cx="4652963" cy="3722688"/>
          </a:xfrm>
          <a:prstGeom prst="rect">
            <a:avLst/>
          </a:prstGeom>
          <a:noFill/>
          <a:ln w="9525">
            <a:solidFill>
              <a:srgbClr val="000000"/>
            </a:solidFill>
            <a:miter lim="800000"/>
            <a:headEnd/>
            <a:tailEnd/>
          </a:ln>
        </p:spPr>
      </p:sp>
      <p:sp>
        <p:nvSpPr>
          <p:cNvPr id="25605" name="Rectangle 5"/>
          <p:cNvSpPr>
            <a:spLocks noGrp="1" noChangeArrowheads="1"/>
          </p:cNvSpPr>
          <p:nvPr>
            <p:ph type="body" sz="quarter" idx="3"/>
          </p:nvPr>
        </p:nvSpPr>
        <p:spPr bwMode="auto">
          <a:xfrm>
            <a:off x="679450" y="4713288"/>
            <a:ext cx="5438775" cy="4468812"/>
          </a:xfrm>
          <a:prstGeom prst="rect">
            <a:avLst/>
          </a:prstGeom>
          <a:noFill/>
          <a:ln w="9525">
            <a:noFill/>
            <a:miter lim="800000"/>
            <a:headEnd/>
            <a:tailEnd/>
          </a:ln>
          <a:effectLst/>
        </p:spPr>
        <p:txBody>
          <a:bodyPr vert="horz" wrap="square" lIns="92416" tIns="46208" rIns="92416" bIns="4620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5606"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2416" tIns="46208" rIns="92416" bIns="46208" numCol="1" anchor="b" anchorCtr="0" compatLnSpc="1">
            <a:prstTxWarp prst="textNoShape">
              <a:avLst/>
            </a:prstTxWarp>
          </a:bodyPr>
          <a:lstStyle>
            <a:lvl1pPr>
              <a:defRPr sz="1300">
                <a:latin typeface="Arial" charset="0"/>
                <a:cs typeface="+mn-cs"/>
              </a:defRPr>
            </a:lvl1pPr>
          </a:lstStyle>
          <a:p>
            <a:pPr>
              <a:defRPr/>
            </a:pPr>
            <a:endParaRPr lang="en-US"/>
          </a:p>
        </p:txBody>
      </p:sp>
      <p:sp>
        <p:nvSpPr>
          <p:cNvPr id="25607"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2416" tIns="46208" rIns="92416" bIns="46208" numCol="1" anchor="b" anchorCtr="0" compatLnSpc="1">
            <a:prstTxWarp prst="textNoShape">
              <a:avLst/>
            </a:prstTxWarp>
          </a:bodyPr>
          <a:lstStyle>
            <a:lvl1pPr algn="r">
              <a:defRPr sz="1300">
                <a:latin typeface="Arial" charset="0"/>
                <a:cs typeface="+mn-cs"/>
              </a:defRPr>
            </a:lvl1pPr>
          </a:lstStyle>
          <a:p>
            <a:pPr>
              <a:defRPr/>
            </a:pPr>
            <a:fld id="{AD8761D2-4917-4055-B26F-3572EBEFD13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Ograda stranske slike 1"/>
          <p:cNvSpPr>
            <a:spLocks noGrp="1" noRot="1" noChangeAspect="1" noTextEdit="1"/>
          </p:cNvSpPr>
          <p:nvPr>
            <p:ph type="sldImg"/>
          </p:nvPr>
        </p:nvSpPr>
        <p:spPr>
          <a:ln/>
        </p:spPr>
      </p:sp>
      <p:sp>
        <p:nvSpPr>
          <p:cNvPr id="27651" name="Ograda opomb 2"/>
          <p:cNvSpPr>
            <a:spLocks noGrp="1"/>
          </p:cNvSpPr>
          <p:nvPr>
            <p:ph type="body" idx="1"/>
          </p:nvPr>
        </p:nvSpPr>
        <p:spPr>
          <a:noFill/>
          <a:ln/>
        </p:spPr>
        <p:txBody>
          <a:bodyPr/>
          <a:lstStyle/>
          <a:p>
            <a:endParaRPr lang="sl-SI" altLang="sl-SI" smtClean="0"/>
          </a:p>
        </p:txBody>
      </p:sp>
      <p:sp>
        <p:nvSpPr>
          <p:cNvPr id="38916" name="Ograda številke diapozitiva 3"/>
          <p:cNvSpPr>
            <a:spLocks noGrp="1"/>
          </p:cNvSpPr>
          <p:nvPr>
            <p:ph type="sldNum" sz="quarter" idx="5"/>
          </p:nvPr>
        </p:nvSpPr>
        <p:spPr>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eaLnBrk="1" hangingPunct="1">
              <a:defRPr/>
            </a:pPr>
            <a:fld id="{B1F16098-EC13-45C3-ACFC-F6E542A93A08}" type="slidenum">
              <a:rPr lang="en-US" sz="1300" smtClean="0"/>
              <a:pPr eaLnBrk="1" hangingPunct="1">
                <a:defRPr/>
              </a:pPr>
              <a:t>1</a:t>
            </a:fld>
            <a:endParaRPr lang="en-US" sz="13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271713"/>
            <a:ext cx="7772400" cy="1568450"/>
          </a:xfrm>
        </p:spPr>
        <p:txBody>
          <a:bodyPr/>
          <a:lstStyle/>
          <a:p>
            <a:r>
              <a:rPr lang="sl-SI" smtClean="0"/>
              <a:t>Kliknite, če želite urediti slog naslova matrice</a:t>
            </a:r>
            <a:endParaRPr lang="sl-SI"/>
          </a:p>
        </p:txBody>
      </p:sp>
      <p:sp>
        <p:nvSpPr>
          <p:cNvPr id="3" name="Podnaslov 2"/>
          <p:cNvSpPr>
            <a:spLocks noGrp="1"/>
          </p:cNvSpPr>
          <p:nvPr>
            <p:ph type="subTitle" idx="1"/>
          </p:nvPr>
        </p:nvSpPr>
        <p:spPr>
          <a:xfrm>
            <a:off x="1371600" y="4144963"/>
            <a:ext cx="6400800" cy="18700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l-SI" smtClean="0"/>
              <a:t>Kliknite, če želite urediti slog podnaslova matrice</a:t>
            </a:r>
            <a:endParaRPr lang="sl-SI"/>
          </a:p>
        </p:txBody>
      </p:sp>
      <p:sp>
        <p:nvSpPr>
          <p:cNvPr id="4" name="Rectangle 4"/>
          <p:cNvSpPr>
            <a:spLocks noGrp="1" noChangeArrowheads="1"/>
          </p:cNvSpPr>
          <p:nvPr>
            <p:ph type="dt" sz="half" idx="10"/>
          </p:nvPr>
        </p:nvSpPr>
        <p:spPr/>
        <p:txBody>
          <a:bodyPr/>
          <a:lstStyle>
            <a:lvl1pPr>
              <a:defRPr/>
            </a:lvl1pPr>
          </a:lstStyle>
          <a:p>
            <a:pPr>
              <a:defRPr/>
            </a:pPr>
            <a:endParaRPr lang="sl-SI"/>
          </a:p>
        </p:txBody>
      </p:sp>
      <p:sp>
        <p:nvSpPr>
          <p:cNvPr id="5" name="Rectangle 5"/>
          <p:cNvSpPr>
            <a:spLocks noGrp="1" noChangeArrowheads="1"/>
          </p:cNvSpPr>
          <p:nvPr>
            <p:ph type="ftr" sz="quarter" idx="11"/>
          </p:nvPr>
        </p:nvSpPr>
        <p:spPr/>
        <p:txBody>
          <a:bodyPr/>
          <a:lstStyle>
            <a:lvl1pPr>
              <a:defRPr/>
            </a:lvl1pPr>
          </a:lstStyle>
          <a:p>
            <a:pPr>
              <a:defRPr/>
            </a:pPr>
            <a:endParaRPr lang="sl-SI"/>
          </a:p>
        </p:txBody>
      </p:sp>
      <p:sp>
        <p:nvSpPr>
          <p:cNvPr id="6" name="Rectangle 6"/>
          <p:cNvSpPr>
            <a:spLocks noGrp="1" noChangeArrowheads="1"/>
          </p:cNvSpPr>
          <p:nvPr>
            <p:ph type="sldNum" sz="quarter" idx="12"/>
          </p:nvPr>
        </p:nvSpPr>
        <p:spPr/>
        <p:txBody>
          <a:bodyPr/>
          <a:lstStyle>
            <a:lvl1pPr>
              <a:defRPr/>
            </a:lvl1pPr>
          </a:lstStyle>
          <a:p>
            <a:pPr>
              <a:defRPr/>
            </a:pPr>
            <a:fld id="{DC316638-8B28-41A6-8CB8-601B777900E9}" type="slidenum">
              <a:rPr lang="sl-SI"/>
              <a:pPr>
                <a:defRPr/>
              </a:pPr>
              <a:t>‹#›</a:t>
            </a:fld>
            <a:endParaRPr lang="sl-S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p:txBody>
          <a:bodyPr/>
          <a:lstStyle>
            <a:lvl1pPr>
              <a:defRPr/>
            </a:lvl1pPr>
          </a:lstStyle>
          <a:p>
            <a:pPr>
              <a:defRPr/>
            </a:pPr>
            <a:endParaRPr lang="sl-SI"/>
          </a:p>
        </p:txBody>
      </p:sp>
      <p:sp>
        <p:nvSpPr>
          <p:cNvPr id="5" name="Rectangle 5"/>
          <p:cNvSpPr>
            <a:spLocks noGrp="1" noChangeArrowheads="1"/>
          </p:cNvSpPr>
          <p:nvPr>
            <p:ph type="ftr" sz="quarter" idx="11"/>
          </p:nvPr>
        </p:nvSpPr>
        <p:spPr/>
        <p:txBody>
          <a:bodyPr/>
          <a:lstStyle>
            <a:lvl1pPr>
              <a:defRPr/>
            </a:lvl1pPr>
          </a:lstStyle>
          <a:p>
            <a:pPr>
              <a:defRPr/>
            </a:pPr>
            <a:endParaRPr lang="sl-SI"/>
          </a:p>
        </p:txBody>
      </p:sp>
      <p:sp>
        <p:nvSpPr>
          <p:cNvPr id="6" name="Rectangle 6"/>
          <p:cNvSpPr>
            <a:spLocks noGrp="1" noChangeArrowheads="1"/>
          </p:cNvSpPr>
          <p:nvPr>
            <p:ph type="sldNum" sz="quarter" idx="12"/>
          </p:nvPr>
        </p:nvSpPr>
        <p:spPr/>
        <p:txBody>
          <a:bodyPr/>
          <a:lstStyle>
            <a:lvl1pPr>
              <a:defRPr/>
            </a:lvl1pPr>
          </a:lstStyle>
          <a:p>
            <a:pPr>
              <a:defRPr/>
            </a:pPr>
            <a:fld id="{3595FDF2-8A8F-4CD7-9764-764155BB9608}" type="slidenum">
              <a:rPr lang="sl-SI"/>
              <a:pPr>
                <a:defRPr/>
              </a:pPr>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93688"/>
            <a:ext cx="2057400" cy="6242050"/>
          </a:xfrm>
        </p:spPr>
        <p:txBody>
          <a:bodyPr vert="eaVert"/>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a:xfrm>
            <a:off x="457200" y="293688"/>
            <a:ext cx="6019800" cy="6242050"/>
          </a:xfrm>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p:txBody>
          <a:bodyPr/>
          <a:lstStyle>
            <a:lvl1pPr>
              <a:defRPr/>
            </a:lvl1pPr>
          </a:lstStyle>
          <a:p>
            <a:pPr>
              <a:defRPr/>
            </a:pPr>
            <a:endParaRPr lang="sl-SI"/>
          </a:p>
        </p:txBody>
      </p:sp>
      <p:sp>
        <p:nvSpPr>
          <p:cNvPr id="5" name="Rectangle 5"/>
          <p:cNvSpPr>
            <a:spLocks noGrp="1" noChangeArrowheads="1"/>
          </p:cNvSpPr>
          <p:nvPr>
            <p:ph type="ftr" sz="quarter" idx="11"/>
          </p:nvPr>
        </p:nvSpPr>
        <p:spPr/>
        <p:txBody>
          <a:bodyPr/>
          <a:lstStyle>
            <a:lvl1pPr>
              <a:defRPr/>
            </a:lvl1pPr>
          </a:lstStyle>
          <a:p>
            <a:pPr>
              <a:defRPr/>
            </a:pPr>
            <a:endParaRPr lang="sl-SI"/>
          </a:p>
        </p:txBody>
      </p:sp>
      <p:sp>
        <p:nvSpPr>
          <p:cNvPr id="6" name="Rectangle 6"/>
          <p:cNvSpPr>
            <a:spLocks noGrp="1" noChangeArrowheads="1"/>
          </p:cNvSpPr>
          <p:nvPr>
            <p:ph type="sldNum" sz="quarter" idx="12"/>
          </p:nvPr>
        </p:nvSpPr>
        <p:spPr/>
        <p:txBody>
          <a:bodyPr/>
          <a:lstStyle>
            <a:lvl1pPr>
              <a:defRPr/>
            </a:lvl1pPr>
          </a:lstStyle>
          <a:p>
            <a:pPr>
              <a:defRPr/>
            </a:pPr>
            <a:fld id="{8FB41F51-EA6B-4769-A5EA-F675EA0B5F50}" type="slidenum">
              <a:rPr lang="sl-SI"/>
              <a:pPr>
                <a:defRPr/>
              </a:pPr>
              <a:t>‹#›</a:t>
            </a:fld>
            <a:endParaRPr lang="sl-SI"/>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Vsebina">
    <p:spTree>
      <p:nvGrpSpPr>
        <p:cNvPr id="1" name=""/>
        <p:cNvGrpSpPr/>
        <p:nvPr/>
      </p:nvGrpSpPr>
      <p:grpSpPr>
        <a:xfrm>
          <a:off x="0" y="0"/>
          <a:ext cx="0" cy="0"/>
          <a:chOff x="0" y="0"/>
          <a:chExt cx="0" cy="0"/>
        </a:xfrm>
      </p:grpSpPr>
      <p:sp>
        <p:nvSpPr>
          <p:cNvPr id="2" name="Ograda vsebine 1"/>
          <p:cNvSpPr>
            <a:spLocks noGrp="1"/>
          </p:cNvSpPr>
          <p:nvPr>
            <p:ph/>
          </p:nvPr>
        </p:nvSpPr>
        <p:spPr>
          <a:xfrm>
            <a:off x="457200" y="293688"/>
            <a:ext cx="8229600" cy="6242050"/>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3" name="Rectangle 4"/>
          <p:cNvSpPr>
            <a:spLocks noGrp="1" noChangeArrowheads="1"/>
          </p:cNvSpPr>
          <p:nvPr>
            <p:ph type="dt" sz="half" idx="10"/>
          </p:nvPr>
        </p:nvSpPr>
        <p:spPr/>
        <p:txBody>
          <a:bodyPr/>
          <a:lstStyle>
            <a:lvl1pPr>
              <a:defRPr/>
            </a:lvl1pPr>
          </a:lstStyle>
          <a:p>
            <a:pPr>
              <a:defRPr/>
            </a:pPr>
            <a:endParaRPr lang="sl-SI"/>
          </a:p>
        </p:txBody>
      </p:sp>
      <p:sp>
        <p:nvSpPr>
          <p:cNvPr id="4" name="Rectangle 5"/>
          <p:cNvSpPr>
            <a:spLocks noGrp="1" noChangeArrowheads="1"/>
          </p:cNvSpPr>
          <p:nvPr>
            <p:ph type="ftr" sz="quarter" idx="11"/>
          </p:nvPr>
        </p:nvSpPr>
        <p:spPr/>
        <p:txBody>
          <a:bodyPr/>
          <a:lstStyle>
            <a:lvl1pPr>
              <a:defRPr/>
            </a:lvl1pPr>
          </a:lstStyle>
          <a:p>
            <a:pPr>
              <a:defRPr/>
            </a:pPr>
            <a:endParaRPr lang="sl-SI"/>
          </a:p>
        </p:txBody>
      </p:sp>
      <p:sp>
        <p:nvSpPr>
          <p:cNvPr id="5" name="Rectangle 6"/>
          <p:cNvSpPr>
            <a:spLocks noGrp="1" noChangeArrowheads="1"/>
          </p:cNvSpPr>
          <p:nvPr>
            <p:ph type="sldNum" sz="quarter" idx="12"/>
          </p:nvPr>
        </p:nvSpPr>
        <p:spPr/>
        <p:txBody>
          <a:bodyPr/>
          <a:lstStyle>
            <a:lvl1pPr>
              <a:defRPr/>
            </a:lvl1pPr>
          </a:lstStyle>
          <a:p>
            <a:pPr>
              <a:defRPr/>
            </a:pPr>
            <a:fld id="{F9019C45-90D8-4262-8EDD-1E216F2D6E6D}" type="slidenum">
              <a:rPr lang="sl-SI"/>
              <a:pPr>
                <a:defRPr/>
              </a:pPr>
              <a:t>‹#›</a:t>
            </a:fld>
            <a:endParaRPr lang="sl-SI"/>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Naslov, besedilo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93688"/>
            <a:ext cx="8229600" cy="1219200"/>
          </a:xfrm>
        </p:spPr>
        <p:txBody>
          <a:bodyPr/>
          <a:lstStyle/>
          <a:p>
            <a:r>
              <a:rPr lang="sl-SI" smtClean="0"/>
              <a:t>Kliknite, če želite urediti slog naslova matrice</a:t>
            </a:r>
            <a:endParaRPr lang="sl-SI"/>
          </a:p>
        </p:txBody>
      </p:sp>
      <p:sp>
        <p:nvSpPr>
          <p:cNvPr id="3" name="Ograda besedila 2"/>
          <p:cNvSpPr>
            <a:spLocks noGrp="1"/>
          </p:cNvSpPr>
          <p:nvPr>
            <p:ph type="body" sz="half" idx="1"/>
          </p:nvPr>
        </p:nvSpPr>
        <p:spPr>
          <a:xfrm>
            <a:off x="457200" y="1706563"/>
            <a:ext cx="4038600" cy="4829175"/>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706563"/>
            <a:ext cx="4038600" cy="4829175"/>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Rectangle 4"/>
          <p:cNvSpPr>
            <a:spLocks noGrp="1" noChangeArrowheads="1"/>
          </p:cNvSpPr>
          <p:nvPr>
            <p:ph type="dt" sz="half" idx="10"/>
          </p:nvPr>
        </p:nvSpPr>
        <p:spPr/>
        <p:txBody>
          <a:bodyPr/>
          <a:lstStyle>
            <a:lvl1pPr>
              <a:defRPr/>
            </a:lvl1pPr>
          </a:lstStyle>
          <a:p>
            <a:pPr>
              <a:defRPr/>
            </a:pPr>
            <a:endParaRPr lang="sl-SI"/>
          </a:p>
        </p:txBody>
      </p:sp>
      <p:sp>
        <p:nvSpPr>
          <p:cNvPr id="6" name="Rectangle 5"/>
          <p:cNvSpPr>
            <a:spLocks noGrp="1" noChangeArrowheads="1"/>
          </p:cNvSpPr>
          <p:nvPr>
            <p:ph type="ftr" sz="quarter" idx="11"/>
          </p:nvPr>
        </p:nvSpPr>
        <p:spPr/>
        <p:txBody>
          <a:bodyPr/>
          <a:lstStyle>
            <a:lvl1pPr>
              <a:defRPr/>
            </a:lvl1pPr>
          </a:lstStyle>
          <a:p>
            <a:pPr>
              <a:defRPr/>
            </a:pPr>
            <a:endParaRPr lang="sl-SI"/>
          </a:p>
        </p:txBody>
      </p:sp>
      <p:sp>
        <p:nvSpPr>
          <p:cNvPr id="7" name="Rectangle 6"/>
          <p:cNvSpPr>
            <a:spLocks noGrp="1" noChangeArrowheads="1"/>
          </p:cNvSpPr>
          <p:nvPr>
            <p:ph type="sldNum" sz="quarter" idx="12"/>
          </p:nvPr>
        </p:nvSpPr>
        <p:spPr/>
        <p:txBody>
          <a:bodyPr/>
          <a:lstStyle>
            <a:lvl1pPr>
              <a:defRPr/>
            </a:lvl1pPr>
          </a:lstStyle>
          <a:p>
            <a:pPr>
              <a:defRPr/>
            </a:pPr>
            <a:fld id="{C0870E0E-8CC8-4D2B-9B66-C52CA70EA1E9}" type="slidenum">
              <a:rPr lang="sl-SI"/>
              <a:pPr>
                <a:defRPr/>
              </a:pPr>
              <a:t>‹#›</a:t>
            </a:fld>
            <a:endParaRPr lang="sl-SI"/>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Naslov, besedilo in 2 vsebini">
    <p:spTree>
      <p:nvGrpSpPr>
        <p:cNvPr id="1" name=""/>
        <p:cNvGrpSpPr/>
        <p:nvPr/>
      </p:nvGrpSpPr>
      <p:grpSpPr>
        <a:xfrm>
          <a:off x="0" y="0"/>
          <a:ext cx="0" cy="0"/>
          <a:chOff x="0" y="0"/>
          <a:chExt cx="0" cy="0"/>
        </a:xfrm>
      </p:grpSpPr>
      <p:sp>
        <p:nvSpPr>
          <p:cNvPr id="2" name="Naslov 1"/>
          <p:cNvSpPr>
            <a:spLocks noGrp="1"/>
          </p:cNvSpPr>
          <p:nvPr>
            <p:ph type="title"/>
          </p:nvPr>
        </p:nvSpPr>
        <p:spPr>
          <a:xfrm>
            <a:off x="457200" y="293688"/>
            <a:ext cx="8229600" cy="1219200"/>
          </a:xfrm>
        </p:spPr>
        <p:txBody>
          <a:bodyPr/>
          <a:lstStyle/>
          <a:p>
            <a:r>
              <a:rPr lang="sl-SI" smtClean="0"/>
              <a:t>Kliknite, če želite urediti slog naslova matrice</a:t>
            </a:r>
            <a:endParaRPr lang="sl-SI"/>
          </a:p>
        </p:txBody>
      </p:sp>
      <p:sp>
        <p:nvSpPr>
          <p:cNvPr id="3" name="Ograda besedila 2"/>
          <p:cNvSpPr>
            <a:spLocks noGrp="1"/>
          </p:cNvSpPr>
          <p:nvPr>
            <p:ph type="body" sz="half" idx="1"/>
          </p:nvPr>
        </p:nvSpPr>
        <p:spPr>
          <a:xfrm>
            <a:off x="457200" y="1706563"/>
            <a:ext cx="4038600" cy="4829175"/>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quarter" idx="2"/>
          </p:nvPr>
        </p:nvSpPr>
        <p:spPr>
          <a:xfrm>
            <a:off x="4648200" y="1706563"/>
            <a:ext cx="4038600" cy="2338387"/>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vsebine 4"/>
          <p:cNvSpPr>
            <a:spLocks noGrp="1"/>
          </p:cNvSpPr>
          <p:nvPr>
            <p:ph sz="quarter" idx="3"/>
          </p:nvPr>
        </p:nvSpPr>
        <p:spPr>
          <a:xfrm>
            <a:off x="4648200" y="4197350"/>
            <a:ext cx="4038600" cy="2338388"/>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6" name="Rectangle 4"/>
          <p:cNvSpPr>
            <a:spLocks noGrp="1" noChangeArrowheads="1"/>
          </p:cNvSpPr>
          <p:nvPr>
            <p:ph type="dt" sz="half" idx="10"/>
          </p:nvPr>
        </p:nvSpPr>
        <p:spPr/>
        <p:txBody>
          <a:bodyPr/>
          <a:lstStyle>
            <a:lvl1pPr>
              <a:defRPr/>
            </a:lvl1pPr>
          </a:lstStyle>
          <a:p>
            <a:pPr>
              <a:defRPr/>
            </a:pPr>
            <a:endParaRPr lang="sl-SI"/>
          </a:p>
        </p:txBody>
      </p:sp>
      <p:sp>
        <p:nvSpPr>
          <p:cNvPr id="7" name="Rectangle 5"/>
          <p:cNvSpPr>
            <a:spLocks noGrp="1" noChangeArrowheads="1"/>
          </p:cNvSpPr>
          <p:nvPr>
            <p:ph type="ftr" sz="quarter" idx="11"/>
          </p:nvPr>
        </p:nvSpPr>
        <p:spPr/>
        <p:txBody>
          <a:bodyPr/>
          <a:lstStyle>
            <a:lvl1pPr>
              <a:defRPr/>
            </a:lvl1pPr>
          </a:lstStyle>
          <a:p>
            <a:pPr>
              <a:defRPr/>
            </a:pPr>
            <a:endParaRPr lang="sl-SI"/>
          </a:p>
        </p:txBody>
      </p:sp>
      <p:sp>
        <p:nvSpPr>
          <p:cNvPr id="8" name="Rectangle 6"/>
          <p:cNvSpPr>
            <a:spLocks noGrp="1" noChangeArrowheads="1"/>
          </p:cNvSpPr>
          <p:nvPr>
            <p:ph type="sldNum" sz="quarter" idx="12"/>
          </p:nvPr>
        </p:nvSpPr>
        <p:spPr/>
        <p:txBody>
          <a:bodyPr/>
          <a:lstStyle>
            <a:lvl1pPr>
              <a:defRPr/>
            </a:lvl1pPr>
          </a:lstStyle>
          <a:p>
            <a:pPr>
              <a:defRPr/>
            </a:pPr>
            <a:fld id="{69DABFD9-7070-4FB6-84FA-5AA038A0C4F7}" type="slidenum">
              <a:rPr lang="sl-SI"/>
              <a:pPr>
                <a:defRPr/>
              </a:pPr>
              <a:t>‹#›</a:t>
            </a:fld>
            <a:endParaRPr lang="sl-S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aslov in vsebina">
    <p:spTree>
      <p:nvGrpSpPr>
        <p:cNvPr id="1" name=""/>
        <p:cNvGrpSpPr/>
        <p:nvPr/>
      </p:nvGrpSpPr>
      <p:grpSpPr>
        <a:xfrm>
          <a:off x="0" y="0"/>
          <a:ext cx="0" cy="0"/>
          <a:chOff x="0" y="0"/>
          <a:chExt cx="0" cy="0"/>
        </a:xfrm>
      </p:grpSpPr>
      <p:sp>
        <p:nvSpPr>
          <p:cNvPr id="3" name="Ograda vsebine 2"/>
          <p:cNvSpPr>
            <a:spLocks noGrp="1"/>
          </p:cNvSpPr>
          <p:nvPr>
            <p:ph idx="1"/>
          </p:nvPr>
        </p:nvSpPr>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10" name="Naslov 9"/>
          <p:cNvSpPr>
            <a:spLocks noGrp="1"/>
          </p:cNvSpPr>
          <p:nvPr>
            <p:ph type="title"/>
          </p:nvPr>
        </p:nvSpPr>
        <p:spPr/>
        <p:txBody>
          <a:bodyPr/>
          <a:lstStyle/>
          <a:p>
            <a:r>
              <a:rPr lang="sl-SI" smtClean="0"/>
              <a:t>Kliknite, če želite urediti slog naslova matrice</a:t>
            </a:r>
            <a:endParaRPr lang="sl-SI"/>
          </a:p>
        </p:txBody>
      </p:sp>
      <p:sp>
        <p:nvSpPr>
          <p:cNvPr id="4" name="Ograda datuma 6"/>
          <p:cNvSpPr>
            <a:spLocks noGrp="1"/>
          </p:cNvSpPr>
          <p:nvPr>
            <p:ph type="dt" sz="half" idx="10"/>
          </p:nvPr>
        </p:nvSpPr>
        <p:spPr/>
        <p:txBody>
          <a:bodyPr/>
          <a:lstStyle>
            <a:lvl1pPr>
              <a:defRPr/>
            </a:lvl1pPr>
          </a:lstStyle>
          <a:p>
            <a:pPr>
              <a:defRPr/>
            </a:pPr>
            <a:endParaRPr lang="sl-SI"/>
          </a:p>
        </p:txBody>
      </p:sp>
      <p:sp>
        <p:nvSpPr>
          <p:cNvPr id="5" name="Ograda številke diapozitiva 7"/>
          <p:cNvSpPr>
            <a:spLocks noGrp="1"/>
          </p:cNvSpPr>
          <p:nvPr>
            <p:ph type="sldNum" sz="quarter" idx="11"/>
          </p:nvPr>
        </p:nvSpPr>
        <p:spPr/>
        <p:txBody>
          <a:bodyPr/>
          <a:lstStyle>
            <a:lvl1pPr>
              <a:defRPr/>
            </a:lvl1pPr>
          </a:lstStyle>
          <a:p>
            <a:pPr>
              <a:defRPr/>
            </a:pPr>
            <a:fld id="{BB7C072E-EC71-4A81-A17C-A5D759291966}" type="slidenum">
              <a:rPr lang="sl-SI"/>
              <a:pPr>
                <a:defRPr/>
              </a:pPr>
              <a:t>‹#›</a:t>
            </a:fld>
            <a:endParaRPr lang="sl-SI"/>
          </a:p>
        </p:txBody>
      </p:sp>
      <p:sp>
        <p:nvSpPr>
          <p:cNvPr id="6" name="Ograda noge 8"/>
          <p:cNvSpPr>
            <a:spLocks noGrp="1"/>
          </p:cNvSpPr>
          <p:nvPr>
            <p:ph type="ftr" sz="quarter" idx="12"/>
          </p:nvPr>
        </p:nvSpPr>
        <p:spPr/>
        <p:txBody>
          <a:bodyPr/>
          <a:lstStyle>
            <a:lvl1pPr>
              <a:defRPr/>
            </a:lvl1pPr>
          </a:lstStyle>
          <a:p>
            <a:pPr>
              <a:defRPr/>
            </a:pPr>
            <a:endParaRPr lang="sl-S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700588"/>
            <a:ext cx="7772400" cy="1452562"/>
          </a:xfrm>
        </p:spPr>
        <p:txBody>
          <a:bodyPr anchor="t"/>
          <a:lstStyle>
            <a:lvl1pPr algn="l">
              <a:defRPr sz="4000" b="1" cap="all"/>
            </a:lvl1pPr>
          </a:lstStyle>
          <a:p>
            <a:r>
              <a:rPr lang="sl-SI" smtClean="0"/>
              <a:t>Kliknite, če želite urediti slog naslova matrice</a:t>
            </a:r>
            <a:endParaRPr lang="sl-SI"/>
          </a:p>
        </p:txBody>
      </p:sp>
      <p:sp>
        <p:nvSpPr>
          <p:cNvPr id="3" name="Ograda besedila 2"/>
          <p:cNvSpPr>
            <a:spLocks noGrp="1"/>
          </p:cNvSpPr>
          <p:nvPr>
            <p:ph type="body" idx="1"/>
          </p:nvPr>
        </p:nvSpPr>
        <p:spPr>
          <a:xfrm>
            <a:off x="722313" y="3100388"/>
            <a:ext cx="7772400" cy="1600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smtClean="0"/>
              <a:t>Kliknite, če želite urediti sloge besedila matrice</a:t>
            </a:r>
          </a:p>
        </p:txBody>
      </p:sp>
      <p:sp>
        <p:nvSpPr>
          <p:cNvPr id="4" name="Rectangle 4"/>
          <p:cNvSpPr>
            <a:spLocks noGrp="1" noChangeArrowheads="1"/>
          </p:cNvSpPr>
          <p:nvPr>
            <p:ph type="dt" sz="half" idx="10"/>
          </p:nvPr>
        </p:nvSpPr>
        <p:spPr/>
        <p:txBody>
          <a:bodyPr/>
          <a:lstStyle>
            <a:lvl1pPr>
              <a:defRPr/>
            </a:lvl1pPr>
          </a:lstStyle>
          <a:p>
            <a:pPr>
              <a:defRPr/>
            </a:pPr>
            <a:endParaRPr lang="sl-SI"/>
          </a:p>
        </p:txBody>
      </p:sp>
      <p:sp>
        <p:nvSpPr>
          <p:cNvPr id="5" name="Rectangle 5"/>
          <p:cNvSpPr>
            <a:spLocks noGrp="1" noChangeArrowheads="1"/>
          </p:cNvSpPr>
          <p:nvPr>
            <p:ph type="ftr" sz="quarter" idx="11"/>
          </p:nvPr>
        </p:nvSpPr>
        <p:spPr/>
        <p:txBody>
          <a:bodyPr/>
          <a:lstStyle>
            <a:lvl1pPr>
              <a:defRPr/>
            </a:lvl1pPr>
          </a:lstStyle>
          <a:p>
            <a:pPr>
              <a:defRPr/>
            </a:pPr>
            <a:endParaRPr lang="sl-SI"/>
          </a:p>
        </p:txBody>
      </p:sp>
      <p:sp>
        <p:nvSpPr>
          <p:cNvPr id="6" name="Rectangle 6"/>
          <p:cNvSpPr>
            <a:spLocks noGrp="1" noChangeArrowheads="1"/>
          </p:cNvSpPr>
          <p:nvPr>
            <p:ph type="sldNum" sz="quarter" idx="12"/>
          </p:nvPr>
        </p:nvSpPr>
        <p:spPr/>
        <p:txBody>
          <a:bodyPr/>
          <a:lstStyle>
            <a:lvl1pPr>
              <a:defRPr/>
            </a:lvl1pPr>
          </a:lstStyle>
          <a:p>
            <a:pPr>
              <a:defRPr/>
            </a:pPr>
            <a:fld id="{F2CFEC27-9A10-4853-B941-672F545F3B93}" type="slidenum">
              <a:rPr lang="sl-SI"/>
              <a:pPr>
                <a:defRPr/>
              </a:pPr>
              <a:t>‹#›</a:t>
            </a:fld>
            <a:endParaRPr lang="sl-S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sz="half" idx="1"/>
          </p:nvPr>
        </p:nvSpPr>
        <p:spPr>
          <a:xfrm>
            <a:off x="457200" y="1706563"/>
            <a:ext cx="4038600" cy="4829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706563"/>
            <a:ext cx="4038600" cy="4829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Rectangle 4"/>
          <p:cNvSpPr>
            <a:spLocks noGrp="1" noChangeArrowheads="1"/>
          </p:cNvSpPr>
          <p:nvPr>
            <p:ph type="dt" sz="half" idx="10"/>
          </p:nvPr>
        </p:nvSpPr>
        <p:spPr/>
        <p:txBody>
          <a:bodyPr/>
          <a:lstStyle>
            <a:lvl1pPr>
              <a:defRPr/>
            </a:lvl1pPr>
          </a:lstStyle>
          <a:p>
            <a:pPr>
              <a:defRPr/>
            </a:pPr>
            <a:endParaRPr lang="sl-SI"/>
          </a:p>
        </p:txBody>
      </p:sp>
      <p:sp>
        <p:nvSpPr>
          <p:cNvPr id="6" name="Rectangle 5"/>
          <p:cNvSpPr>
            <a:spLocks noGrp="1" noChangeArrowheads="1"/>
          </p:cNvSpPr>
          <p:nvPr>
            <p:ph type="ftr" sz="quarter" idx="11"/>
          </p:nvPr>
        </p:nvSpPr>
        <p:spPr/>
        <p:txBody>
          <a:bodyPr/>
          <a:lstStyle>
            <a:lvl1pPr>
              <a:defRPr/>
            </a:lvl1pPr>
          </a:lstStyle>
          <a:p>
            <a:pPr>
              <a:defRPr/>
            </a:pPr>
            <a:endParaRPr lang="sl-SI"/>
          </a:p>
        </p:txBody>
      </p:sp>
      <p:sp>
        <p:nvSpPr>
          <p:cNvPr id="7" name="Rectangle 6"/>
          <p:cNvSpPr>
            <a:spLocks noGrp="1" noChangeArrowheads="1"/>
          </p:cNvSpPr>
          <p:nvPr>
            <p:ph type="sldNum" sz="quarter" idx="12"/>
          </p:nvPr>
        </p:nvSpPr>
        <p:spPr/>
        <p:txBody>
          <a:bodyPr/>
          <a:lstStyle>
            <a:lvl1pPr>
              <a:defRPr/>
            </a:lvl1pPr>
          </a:lstStyle>
          <a:p>
            <a:pPr>
              <a:defRPr/>
            </a:pPr>
            <a:fld id="{65E259B0-B591-402C-9FD9-AEEB6EDE3E08}" type="slidenum">
              <a:rPr lang="sl-SI"/>
              <a:pPr>
                <a:defRPr/>
              </a:pPr>
              <a:t>‹#›</a:t>
            </a:fld>
            <a:endParaRPr lang="sl-S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Kliknite, če želite urediti slog naslova matrice</a:t>
            </a:r>
            <a:endParaRPr lang="sl-SI"/>
          </a:p>
        </p:txBody>
      </p:sp>
      <p:sp>
        <p:nvSpPr>
          <p:cNvPr id="3" name="Ograda besedila 2"/>
          <p:cNvSpPr>
            <a:spLocks noGrp="1"/>
          </p:cNvSpPr>
          <p:nvPr>
            <p:ph type="body" idx="1"/>
          </p:nvPr>
        </p:nvSpPr>
        <p:spPr>
          <a:xfrm>
            <a:off x="457200" y="1636713"/>
            <a:ext cx="4040188"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4" name="Ograda vsebine 3"/>
          <p:cNvSpPr>
            <a:spLocks noGrp="1"/>
          </p:cNvSpPr>
          <p:nvPr>
            <p:ph sz="half" idx="2"/>
          </p:nvPr>
        </p:nvSpPr>
        <p:spPr>
          <a:xfrm>
            <a:off x="457200" y="2319338"/>
            <a:ext cx="4040188"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636713"/>
            <a:ext cx="4041775"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6" name="Ograda vsebine 5"/>
          <p:cNvSpPr>
            <a:spLocks noGrp="1"/>
          </p:cNvSpPr>
          <p:nvPr>
            <p:ph sz="quarter" idx="4"/>
          </p:nvPr>
        </p:nvSpPr>
        <p:spPr>
          <a:xfrm>
            <a:off x="4645025" y="2319338"/>
            <a:ext cx="4041775"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Rectangle 4"/>
          <p:cNvSpPr>
            <a:spLocks noGrp="1" noChangeArrowheads="1"/>
          </p:cNvSpPr>
          <p:nvPr>
            <p:ph type="dt" sz="half" idx="10"/>
          </p:nvPr>
        </p:nvSpPr>
        <p:spPr/>
        <p:txBody>
          <a:bodyPr/>
          <a:lstStyle>
            <a:lvl1pPr>
              <a:defRPr/>
            </a:lvl1pPr>
          </a:lstStyle>
          <a:p>
            <a:pPr>
              <a:defRPr/>
            </a:pPr>
            <a:endParaRPr lang="sl-SI"/>
          </a:p>
        </p:txBody>
      </p:sp>
      <p:sp>
        <p:nvSpPr>
          <p:cNvPr id="8" name="Rectangle 5"/>
          <p:cNvSpPr>
            <a:spLocks noGrp="1" noChangeArrowheads="1"/>
          </p:cNvSpPr>
          <p:nvPr>
            <p:ph type="ftr" sz="quarter" idx="11"/>
          </p:nvPr>
        </p:nvSpPr>
        <p:spPr/>
        <p:txBody>
          <a:bodyPr/>
          <a:lstStyle>
            <a:lvl1pPr>
              <a:defRPr/>
            </a:lvl1pPr>
          </a:lstStyle>
          <a:p>
            <a:pPr>
              <a:defRPr/>
            </a:pPr>
            <a:endParaRPr lang="sl-SI"/>
          </a:p>
        </p:txBody>
      </p:sp>
      <p:sp>
        <p:nvSpPr>
          <p:cNvPr id="9" name="Rectangle 6"/>
          <p:cNvSpPr>
            <a:spLocks noGrp="1" noChangeArrowheads="1"/>
          </p:cNvSpPr>
          <p:nvPr>
            <p:ph type="sldNum" sz="quarter" idx="12"/>
          </p:nvPr>
        </p:nvSpPr>
        <p:spPr/>
        <p:txBody>
          <a:bodyPr/>
          <a:lstStyle>
            <a:lvl1pPr>
              <a:defRPr/>
            </a:lvl1pPr>
          </a:lstStyle>
          <a:p>
            <a:pPr>
              <a:defRPr/>
            </a:pPr>
            <a:fld id="{0C3DE05E-D545-4BAB-89B3-ACE875546C3F}" type="slidenum">
              <a:rPr lang="sl-SI"/>
              <a:pPr>
                <a:defRPr/>
              </a:pPr>
              <a:t>‹#›</a:t>
            </a:fld>
            <a:endParaRPr lang="sl-S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Rectangle 4"/>
          <p:cNvSpPr>
            <a:spLocks noGrp="1" noChangeArrowheads="1"/>
          </p:cNvSpPr>
          <p:nvPr>
            <p:ph type="dt" sz="half" idx="10"/>
          </p:nvPr>
        </p:nvSpPr>
        <p:spPr/>
        <p:txBody>
          <a:bodyPr/>
          <a:lstStyle>
            <a:lvl1pPr>
              <a:defRPr/>
            </a:lvl1pPr>
          </a:lstStyle>
          <a:p>
            <a:pPr>
              <a:defRPr/>
            </a:pPr>
            <a:endParaRPr lang="sl-SI"/>
          </a:p>
        </p:txBody>
      </p:sp>
      <p:sp>
        <p:nvSpPr>
          <p:cNvPr id="4" name="Rectangle 5"/>
          <p:cNvSpPr>
            <a:spLocks noGrp="1" noChangeArrowheads="1"/>
          </p:cNvSpPr>
          <p:nvPr>
            <p:ph type="ftr" sz="quarter" idx="11"/>
          </p:nvPr>
        </p:nvSpPr>
        <p:spPr/>
        <p:txBody>
          <a:bodyPr/>
          <a:lstStyle>
            <a:lvl1pPr>
              <a:defRPr/>
            </a:lvl1pPr>
          </a:lstStyle>
          <a:p>
            <a:pPr>
              <a:defRPr/>
            </a:pPr>
            <a:endParaRPr lang="sl-SI"/>
          </a:p>
        </p:txBody>
      </p:sp>
      <p:sp>
        <p:nvSpPr>
          <p:cNvPr id="5" name="Rectangle 6"/>
          <p:cNvSpPr>
            <a:spLocks noGrp="1" noChangeArrowheads="1"/>
          </p:cNvSpPr>
          <p:nvPr>
            <p:ph type="sldNum" sz="quarter" idx="12"/>
          </p:nvPr>
        </p:nvSpPr>
        <p:spPr/>
        <p:txBody>
          <a:bodyPr/>
          <a:lstStyle>
            <a:lvl1pPr>
              <a:defRPr/>
            </a:lvl1pPr>
          </a:lstStyle>
          <a:p>
            <a:pPr>
              <a:defRPr/>
            </a:pPr>
            <a:fld id="{918F18EE-D09C-40C5-8958-9FF17B48561C}" type="slidenum">
              <a:rPr lang="sl-SI"/>
              <a:pPr>
                <a:defRPr/>
              </a:pPr>
              <a:t>‹#›</a:t>
            </a:fld>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sl-SI"/>
          </a:p>
        </p:txBody>
      </p:sp>
      <p:sp>
        <p:nvSpPr>
          <p:cNvPr id="3" name="Rectangle 5"/>
          <p:cNvSpPr>
            <a:spLocks noGrp="1" noChangeArrowheads="1"/>
          </p:cNvSpPr>
          <p:nvPr>
            <p:ph type="ftr" sz="quarter" idx="11"/>
          </p:nvPr>
        </p:nvSpPr>
        <p:spPr/>
        <p:txBody>
          <a:bodyPr/>
          <a:lstStyle>
            <a:lvl1pPr>
              <a:defRPr/>
            </a:lvl1pPr>
          </a:lstStyle>
          <a:p>
            <a:pPr>
              <a:defRPr/>
            </a:pPr>
            <a:endParaRPr lang="sl-SI"/>
          </a:p>
        </p:txBody>
      </p:sp>
      <p:sp>
        <p:nvSpPr>
          <p:cNvPr id="4" name="Rectangle 6"/>
          <p:cNvSpPr>
            <a:spLocks noGrp="1" noChangeArrowheads="1"/>
          </p:cNvSpPr>
          <p:nvPr>
            <p:ph type="sldNum" sz="quarter" idx="12"/>
          </p:nvPr>
        </p:nvSpPr>
        <p:spPr/>
        <p:txBody>
          <a:bodyPr/>
          <a:lstStyle>
            <a:lvl1pPr>
              <a:defRPr/>
            </a:lvl1pPr>
          </a:lstStyle>
          <a:p>
            <a:pPr>
              <a:defRPr/>
            </a:pPr>
            <a:fld id="{05A17BC3-F516-4638-A67A-59914504FDCD}" type="slidenum">
              <a:rPr lang="sl-SI"/>
              <a:pPr>
                <a:defRPr/>
              </a:pPr>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90513"/>
            <a:ext cx="3008313" cy="1239837"/>
          </a:xfrm>
        </p:spPr>
        <p:txBody>
          <a:bodyPr anchor="b"/>
          <a:lstStyle>
            <a:lvl1pPr algn="l">
              <a:defRPr sz="2000" b="1"/>
            </a:lvl1pPr>
          </a:lstStyle>
          <a:p>
            <a:r>
              <a:rPr lang="sl-SI" smtClean="0"/>
              <a:t>Kliknite, če želite urediti slog naslova matrice</a:t>
            </a:r>
            <a:endParaRPr lang="sl-SI"/>
          </a:p>
        </p:txBody>
      </p:sp>
      <p:sp>
        <p:nvSpPr>
          <p:cNvPr id="3" name="Ograda vsebine 2"/>
          <p:cNvSpPr>
            <a:spLocks noGrp="1"/>
          </p:cNvSpPr>
          <p:nvPr>
            <p:ph idx="1"/>
          </p:nvPr>
        </p:nvSpPr>
        <p:spPr>
          <a:xfrm>
            <a:off x="3575050" y="290513"/>
            <a:ext cx="5111750" cy="62436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530350"/>
            <a:ext cx="3008313" cy="5003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Rectangle 4"/>
          <p:cNvSpPr>
            <a:spLocks noGrp="1" noChangeArrowheads="1"/>
          </p:cNvSpPr>
          <p:nvPr>
            <p:ph type="dt" sz="half" idx="10"/>
          </p:nvPr>
        </p:nvSpPr>
        <p:spPr/>
        <p:txBody>
          <a:bodyPr/>
          <a:lstStyle>
            <a:lvl1pPr>
              <a:defRPr/>
            </a:lvl1pPr>
          </a:lstStyle>
          <a:p>
            <a:pPr>
              <a:defRPr/>
            </a:pPr>
            <a:endParaRPr lang="sl-SI"/>
          </a:p>
        </p:txBody>
      </p:sp>
      <p:sp>
        <p:nvSpPr>
          <p:cNvPr id="6" name="Rectangle 5"/>
          <p:cNvSpPr>
            <a:spLocks noGrp="1" noChangeArrowheads="1"/>
          </p:cNvSpPr>
          <p:nvPr>
            <p:ph type="ftr" sz="quarter" idx="11"/>
          </p:nvPr>
        </p:nvSpPr>
        <p:spPr/>
        <p:txBody>
          <a:bodyPr/>
          <a:lstStyle>
            <a:lvl1pPr>
              <a:defRPr/>
            </a:lvl1pPr>
          </a:lstStyle>
          <a:p>
            <a:pPr>
              <a:defRPr/>
            </a:pPr>
            <a:endParaRPr lang="sl-SI"/>
          </a:p>
        </p:txBody>
      </p:sp>
      <p:sp>
        <p:nvSpPr>
          <p:cNvPr id="7" name="Rectangle 6"/>
          <p:cNvSpPr>
            <a:spLocks noGrp="1" noChangeArrowheads="1"/>
          </p:cNvSpPr>
          <p:nvPr>
            <p:ph type="sldNum" sz="quarter" idx="12"/>
          </p:nvPr>
        </p:nvSpPr>
        <p:spPr/>
        <p:txBody>
          <a:bodyPr/>
          <a:lstStyle>
            <a:lvl1pPr>
              <a:defRPr/>
            </a:lvl1pPr>
          </a:lstStyle>
          <a:p>
            <a:pPr>
              <a:defRPr/>
            </a:pPr>
            <a:fld id="{E64EA62D-1C4D-4BD2-A53E-9767BA9275C2}" type="slidenum">
              <a:rPr lang="sl-SI"/>
              <a:pPr>
                <a:defRPr/>
              </a:pPr>
              <a:t>‹#›</a:t>
            </a:fld>
            <a:endParaRPr lang="sl-S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5121275"/>
            <a:ext cx="5486400" cy="603250"/>
          </a:xfrm>
        </p:spPr>
        <p:txBody>
          <a:bodyPr anchor="b"/>
          <a:lstStyle>
            <a:lvl1pPr algn="l">
              <a:defRPr sz="2000" b="1"/>
            </a:lvl1pPr>
          </a:lstStyle>
          <a:p>
            <a:r>
              <a:rPr lang="sl-SI" smtClean="0"/>
              <a:t>Kliknite, če želite urediti slog naslova matrice</a:t>
            </a:r>
            <a:endParaRPr lang="sl-SI"/>
          </a:p>
        </p:txBody>
      </p:sp>
      <p:sp>
        <p:nvSpPr>
          <p:cNvPr id="3" name="Ograda slike 2"/>
          <p:cNvSpPr>
            <a:spLocks noGrp="1"/>
          </p:cNvSpPr>
          <p:nvPr>
            <p:ph type="pic" idx="1"/>
          </p:nvPr>
        </p:nvSpPr>
        <p:spPr>
          <a:xfrm>
            <a:off x="1792288" y="654050"/>
            <a:ext cx="5486400" cy="43894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l-SI" noProof="0"/>
          </a:p>
        </p:txBody>
      </p:sp>
      <p:sp>
        <p:nvSpPr>
          <p:cNvPr id="4" name="Ograda besedila 3"/>
          <p:cNvSpPr>
            <a:spLocks noGrp="1"/>
          </p:cNvSpPr>
          <p:nvPr>
            <p:ph type="body" sz="half" idx="2"/>
          </p:nvPr>
        </p:nvSpPr>
        <p:spPr>
          <a:xfrm>
            <a:off x="1792288" y="5724525"/>
            <a:ext cx="5486400" cy="8588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Rectangle 4"/>
          <p:cNvSpPr>
            <a:spLocks noGrp="1" noChangeArrowheads="1"/>
          </p:cNvSpPr>
          <p:nvPr>
            <p:ph type="dt" sz="half" idx="10"/>
          </p:nvPr>
        </p:nvSpPr>
        <p:spPr/>
        <p:txBody>
          <a:bodyPr/>
          <a:lstStyle>
            <a:lvl1pPr>
              <a:defRPr/>
            </a:lvl1pPr>
          </a:lstStyle>
          <a:p>
            <a:pPr>
              <a:defRPr/>
            </a:pPr>
            <a:endParaRPr lang="sl-SI"/>
          </a:p>
        </p:txBody>
      </p:sp>
      <p:sp>
        <p:nvSpPr>
          <p:cNvPr id="6" name="Rectangle 5"/>
          <p:cNvSpPr>
            <a:spLocks noGrp="1" noChangeArrowheads="1"/>
          </p:cNvSpPr>
          <p:nvPr>
            <p:ph type="ftr" sz="quarter" idx="11"/>
          </p:nvPr>
        </p:nvSpPr>
        <p:spPr/>
        <p:txBody>
          <a:bodyPr/>
          <a:lstStyle>
            <a:lvl1pPr>
              <a:defRPr/>
            </a:lvl1pPr>
          </a:lstStyle>
          <a:p>
            <a:pPr>
              <a:defRPr/>
            </a:pPr>
            <a:endParaRPr lang="sl-SI"/>
          </a:p>
        </p:txBody>
      </p:sp>
      <p:sp>
        <p:nvSpPr>
          <p:cNvPr id="7" name="Rectangle 6"/>
          <p:cNvSpPr>
            <a:spLocks noGrp="1" noChangeArrowheads="1"/>
          </p:cNvSpPr>
          <p:nvPr>
            <p:ph type="sldNum" sz="quarter" idx="12"/>
          </p:nvPr>
        </p:nvSpPr>
        <p:spPr/>
        <p:txBody>
          <a:bodyPr/>
          <a:lstStyle>
            <a:lvl1pPr>
              <a:defRPr/>
            </a:lvl1pPr>
          </a:lstStyle>
          <a:p>
            <a:pPr>
              <a:defRPr/>
            </a:pPr>
            <a:fld id="{FD2DFB81-9A57-4E5F-A634-7BD5EB06D668}" type="slidenum">
              <a:rPr lang="sl-SI"/>
              <a:pPr>
                <a:defRPr/>
              </a:pPr>
              <a:t>‹#›</a:t>
            </a:fld>
            <a:endParaRPr lang="sl-S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93688"/>
            <a:ext cx="82296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sl-SI" altLang="sl-SI" smtClean="0"/>
              <a:t>Kliknite, če želite urediti slog naslova matrice</a:t>
            </a:r>
          </a:p>
        </p:txBody>
      </p:sp>
      <p:sp>
        <p:nvSpPr>
          <p:cNvPr id="1027" name="Rectangle 3"/>
          <p:cNvSpPr>
            <a:spLocks noGrp="1" noChangeArrowheads="1"/>
          </p:cNvSpPr>
          <p:nvPr>
            <p:ph type="body" idx="1"/>
          </p:nvPr>
        </p:nvSpPr>
        <p:spPr bwMode="auto">
          <a:xfrm>
            <a:off x="457200" y="1706563"/>
            <a:ext cx="8229600" cy="48291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l-SI" altLang="sl-SI" smtClean="0"/>
              <a:t>Kliknite, če želite urediti sloge besedila matrice</a:t>
            </a:r>
          </a:p>
          <a:p>
            <a:pPr lvl="1"/>
            <a:r>
              <a:rPr lang="sl-SI" altLang="sl-SI" smtClean="0"/>
              <a:t>Druga raven</a:t>
            </a:r>
          </a:p>
          <a:p>
            <a:pPr lvl="2"/>
            <a:r>
              <a:rPr lang="sl-SI" altLang="sl-SI" smtClean="0"/>
              <a:t>Tretja raven</a:t>
            </a:r>
          </a:p>
          <a:p>
            <a:pPr lvl="3"/>
            <a:r>
              <a:rPr lang="sl-SI" altLang="sl-SI" smtClean="0"/>
              <a:t>Četrta raven</a:t>
            </a:r>
          </a:p>
          <a:p>
            <a:pPr lvl="4"/>
            <a:r>
              <a:rPr lang="sl-SI" altLang="sl-SI" smtClean="0"/>
              <a:t>Peta raven</a:t>
            </a:r>
          </a:p>
        </p:txBody>
      </p:sp>
      <p:sp>
        <p:nvSpPr>
          <p:cNvPr id="1028" name="Rectangle 4"/>
          <p:cNvSpPr>
            <a:spLocks noGrp="1" noChangeArrowheads="1"/>
          </p:cNvSpPr>
          <p:nvPr>
            <p:ph type="dt" sz="half" idx="2"/>
          </p:nvPr>
        </p:nvSpPr>
        <p:spPr bwMode="auto">
          <a:xfrm>
            <a:off x="142875" y="7002463"/>
            <a:ext cx="2133600" cy="2270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mn-cs"/>
              </a:defRPr>
            </a:lvl1pPr>
          </a:lstStyle>
          <a:p>
            <a:pPr>
              <a:defRPr/>
            </a:pPr>
            <a:r>
              <a:rPr lang="en-GB"/>
              <a:t>© PW</a:t>
            </a:r>
          </a:p>
        </p:txBody>
      </p:sp>
      <p:sp>
        <p:nvSpPr>
          <p:cNvPr id="1029" name="Rectangle 5"/>
          <p:cNvSpPr>
            <a:spLocks noGrp="1" noChangeArrowheads="1"/>
          </p:cNvSpPr>
          <p:nvPr>
            <p:ph type="ftr" sz="quarter" idx="3"/>
          </p:nvPr>
        </p:nvSpPr>
        <p:spPr bwMode="auto">
          <a:xfrm>
            <a:off x="3124200" y="6661150"/>
            <a:ext cx="2895600" cy="5095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mn-cs"/>
              </a:defRPr>
            </a:lvl1pPr>
          </a:lstStyle>
          <a:p>
            <a:pPr>
              <a:defRPr/>
            </a:pPr>
            <a:endParaRPr lang="sl-SI"/>
          </a:p>
        </p:txBody>
      </p:sp>
      <p:sp>
        <p:nvSpPr>
          <p:cNvPr id="1030" name="Rectangle 6"/>
          <p:cNvSpPr>
            <a:spLocks noGrp="1" noChangeArrowheads="1"/>
          </p:cNvSpPr>
          <p:nvPr>
            <p:ph type="sldNum" sz="quarter" idx="4"/>
          </p:nvPr>
        </p:nvSpPr>
        <p:spPr bwMode="auto">
          <a:xfrm>
            <a:off x="6553200" y="7002463"/>
            <a:ext cx="2133600" cy="2984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mn-cs"/>
              </a:defRPr>
            </a:lvl1pPr>
          </a:lstStyle>
          <a:p>
            <a:pPr>
              <a:defRPr/>
            </a:pPr>
            <a:fld id="{627786E4-EC31-42BB-B152-10A4E7CB1672}" type="slidenum">
              <a:rPr lang="sl-SI"/>
              <a:pPr>
                <a:defRPr/>
              </a:pPr>
              <a:t>‹#›</a:t>
            </a:fld>
            <a:endParaRPr lang="sl-SI"/>
          </a:p>
        </p:txBody>
      </p:sp>
    </p:spTree>
  </p:cSld>
  <p:clrMap bg1="lt1" tx1="dk1" bg2="lt2" tx2="dk2" accent1="accent1" accent2="accent2" accent3="accent3" accent4="accent4" accent5="accent5" accent6="accent6" hlink="hlink" folHlink="folHlink"/>
  <p:sldLayoutIdLst>
    <p:sldLayoutId id="2147484356" r:id="rId1"/>
    <p:sldLayoutId id="2147484357" r:id="rId2"/>
    <p:sldLayoutId id="2147484358" r:id="rId3"/>
    <p:sldLayoutId id="2147484359" r:id="rId4"/>
    <p:sldLayoutId id="2147484360" r:id="rId5"/>
    <p:sldLayoutId id="2147484361" r:id="rId6"/>
    <p:sldLayoutId id="2147484362" r:id="rId7"/>
    <p:sldLayoutId id="2147484363" r:id="rId8"/>
    <p:sldLayoutId id="2147484364" r:id="rId9"/>
    <p:sldLayoutId id="2147484365" r:id="rId10"/>
    <p:sldLayoutId id="2147484366" r:id="rId11"/>
    <p:sldLayoutId id="2147484367" r:id="rId12"/>
    <p:sldLayoutId id="2147484368" r:id="rId13"/>
    <p:sldLayoutId id="2147484369"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16386" name="Slika 3" descr="euskladi_template.bmp"/>
          <p:cNvPicPr>
            <a:picLocks noChangeAspect="1"/>
          </p:cNvPicPr>
          <p:nvPr/>
        </p:nvPicPr>
        <p:blipFill>
          <a:blip r:embed="rId4" cstate="print"/>
          <a:srcRect/>
          <a:stretch>
            <a:fillRect/>
          </a:stretch>
        </p:blipFill>
        <p:spPr bwMode="auto">
          <a:xfrm>
            <a:off x="4763" y="0"/>
            <a:ext cx="9134475" cy="7315200"/>
          </a:xfrm>
          <a:prstGeom prst="rect">
            <a:avLst/>
          </a:prstGeom>
          <a:noFill/>
          <a:ln w="9525">
            <a:noFill/>
            <a:miter lim="800000"/>
            <a:headEnd/>
            <a:tailEnd/>
          </a:ln>
        </p:spPr>
      </p:pic>
      <p:pic>
        <p:nvPicPr>
          <p:cNvPr id="16387" name="Slika 3" descr="euskladi_template1.bmp"/>
          <p:cNvPicPr>
            <a:picLocks noChangeAspect="1"/>
          </p:cNvPicPr>
          <p:nvPr/>
        </p:nvPicPr>
        <p:blipFill>
          <a:blip r:embed="rId5" cstate="print"/>
          <a:srcRect/>
          <a:stretch>
            <a:fillRect/>
          </a:stretch>
        </p:blipFill>
        <p:spPr bwMode="auto">
          <a:xfrm>
            <a:off x="0" y="-200025"/>
            <a:ext cx="9134475" cy="7458075"/>
          </a:xfrm>
          <a:prstGeom prst="rect">
            <a:avLst/>
          </a:prstGeom>
          <a:noFill/>
          <a:ln w="9525">
            <a:noFill/>
            <a:miter lim="800000"/>
            <a:headEnd/>
            <a:tailEnd/>
          </a:ln>
        </p:spPr>
      </p:pic>
      <p:sp>
        <p:nvSpPr>
          <p:cNvPr id="16388" name="Podnaslov 4"/>
          <p:cNvSpPr>
            <a:spLocks noGrp="1"/>
          </p:cNvSpPr>
          <p:nvPr>
            <p:ph type="subTitle" idx="1"/>
          </p:nvPr>
        </p:nvSpPr>
        <p:spPr>
          <a:xfrm>
            <a:off x="1403350" y="4665663"/>
            <a:ext cx="5976938" cy="1223962"/>
          </a:xfrm>
        </p:spPr>
        <p:txBody>
          <a:bodyPr/>
          <a:lstStyle/>
          <a:p>
            <a:endParaRPr lang="sl-SI" altLang="sl-SI" sz="2400" dirty="0" smtClean="0"/>
          </a:p>
          <a:p>
            <a:r>
              <a:rPr lang="sl-SI" altLang="sl-SI" sz="1800" b="1" smtClean="0">
                <a:solidFill>
                  <a:srgbClr val="800000"/>
                </a:solidFill>
              </a:rPr>
              <a:t>Nova Gorica, 25.3.2016</a:t>
            </a:r>
            <a:endParaRPr lang="sl-SI" altLang="sl-SI" sz="1600" b="1" dirty="0" smtClean="0">
              <a:solidFill>
                <a:srgbClr val="800000"/>
              </a:solidFill>
            </a:endParaRPr>
          </a:p>
        </p:txBody>
      </p:sp>
      <p:pic>
        <p:nvPicPr>
          <p:cNvPr id="16389" name="Slika 7" descr="glava_deljena"/>
          <p:cNvPicPr>
            <a:picLocks noChangeAspect="1" noChangeArrowheads="1"/>
          </p:cNvPicPr>
          <p:nvPr/>
        </p:nvPicPr>
        <p:blipFill>
          <a:blip r:embed="rId6" cstate="print"/>
          <a:srcRect/>
          <a:stretch>
            <a:fillRect/>
          </a:stretch>
        </p:blipFill>
        <p:spPr bwMode="auto">
          <a:xfrm>
            <a:off x="500063" y="657225"/>
            <a:ext cx="4000500" cy="785813"/>
          </a:xfrm>
          <a:prstGeom prst="rect">
            <a:avLst/>
          </a:prstGeom>
          <a:noFill/>
          <a:ln w="9525">
            <a:noFill/>
            <a:miter lim="800000"/>
            <a:headEnd/>
            <a:tailEnd/>
          </a:ln>
        </p:spPr>
      </p:pic>
      <p:sp>
        <p:nvSpPr>
          <p:cNvPr id="6" name="Naslov 1"/>
          <p:cNvSpPr txBox="1">
            <a:spLocks/>
          </p:cNvSpPr>
          <p:nvPr/>
        </p:nvSpPr>
        <p:spPr bwMode="auto">
          <a:xfrm>
            <a:off x="349250" y="2649538"/>
            <a:ext cx="8229600" cy="1219200"/>
          </a:xfrm>
          <a:prstGeom prst="rect">
            <a:avLst/>
          </a:prstGeom>
          <a:noFill/>
          <a:ln>
            <a:noFill/>
          </a:ln>
          <a:extLst/>
        </p:spPr>
        <p:txBody>
          <a:bodyPr anchor="ctr"/>
          <a:lstStyle/>
          <a:p>
            <a:pPr algn="ctr" eaLnBrk="0" hangingPunct="0">
              <a:defRPr/>
            </a:pPr>
            <a:r>
              <a:rPr lang="sl-SI" sz="3600" b="1" kern="0" dirty="0">
                <a:solidFill>
                  <a:srgbClr val="63232C"/>
                </a:solidFill>
                <a:latin typeface="+mn-lt"/>
                <a:ea typeface="+mj-ea"/>
                <a:cs typeface="+mj-cs"/>
              </a:rPr>
              <a:t>Podporni programi spodbujanja socialnega podjetništva</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42956"/>
            <a:ext cx="8229600" cy="5786477"/>
          </a:xfrm>
        </p:spPr>
        <p:txBody>
          <a:bodyPr/>
          <a:lstStyle/>
          <a:p>
            <a:pPr marL="0" indent="0" algn="just">
              <a:buFontTx/>
              <a:buNone/>
            </a:pPr>
            <a:r>
              <a:rPr lang="sl-SI" sz="2000" b="1" i="1" u="sng" dirty="0" smtClean="0">
                <a:latin typeface="Calibri" pitchFamily="34" charset="0"/>
                <a:ea typeface="Calibri" pitchFamily="34" charset="0"/>
                <a:cs typeface="Arial" charset="0"/>
              </a:rPr>
              <a:t>Ukrepi, ki so predvideni v okviru Evropskega sklada za regionalni razvoj, so naslednji: </a:t>
            </a:r>
          </a:p>
          <a:p>
            <a:pPr marL="0" indent="0" algn="just">
              <a:buFontTx/>
              <a:buNone/>
            </a:pPr>
            <a:r>
              <a:rPr lang="sl-SI" sz="2000" b="1" i="1" u="sng" dirty="0" smtClean="0">
                <a:latin typeface="Calibri" pitchFamily="34" charset="0"/>
                <a:ea typeface="Calibri" pitchFamily="34" charset="0"/>
                <a:cs typeface="Arial" charset="0"/>
              </a:rPr>
              <a:t> Ustvarjanje delovnih mest</a:t>
            </a:r>
            <a:r>
              <a:rPr lang="sl-SI" sz="2000" dirty="0" smtClean="0">
                <a:latin typeface="Calibri" pitchFamily="34" charset="0"/>
                <a:ea typeface="Calibri" pitchFamily="34" charset="0"/>
                <a:cs typeface="Arial" charset="0"/>
              </a:rPr>
              <a:t>: </a:t>
            </a:r>
            <a:endParaRPr lang="sl-SI" sz="2000" dirty="0" smtClean="0">
              <a:latin typeface="Calibri" pitchFamily="34" charset="0"/>
              <a:ea typeface="Calibri" pitchFamily="34" charset="0"/>
              <a:cs typeface="Times New Roman" pitchFamily="18" charset="0"/>
            </a:endParaRPr>
          </a:p>
          <a:p>
            <a:pPr marL="0" indent="0" algn="just"/>
            <a:r>
              <a:rPr lang="sl-SI" sz="2000" b="1" dirty="0" smtClean="0">
                <a:latin typeface="Calibri" pitchFamily="34" charset="0"/>
                <a:ea typeface="Calibri" pitchFamily="34" charset="0"/>
                <a:cs typeface="Arial" charset="0"/>
              </a:rPr>
              <a:t>Ukrep 1: Spodbujanje podjetniških aktivnosti in inovativnih razvojnih partnerstev</a:t>
            </a:r>
            <a:r>
              <a:rPr lang="sl-SI" sz="2000" dirty="0" smtClean="0">
                <a:latin typeface="Calibri" pitchFamily="34" charset="0"/>
                <a:ea typeface="Calibri" pitchFamily="34" charset="0"/>
                <a:cs typeface="Arial" charset="0"/>
              </a:rPr>
              <a:t>: prispevek k ciljem socialne ekonomije se odraža predvsem s pospeševanjem iniciativ “od spodaj navzgor” in inovativnim organizacijskim oblikam, s podporo aktivnostim za povečanje podjetnosti, ustvarjalnosti in inovativnosti  (vzpostavitev formalnih in neformalnih mrež za spodbujanje predvsem socialnega podjetništva, razvoj ponudbe lokalnih proizvodov in storitev, aktivnosti za oživljanje vaških in mestnih jeder ipd).</a:t>
            </a:r>
            <a:endParaRPr lang="sl-SI" sz="2000" dirty="0" smtClean="0"/>
          </a:p>
          <a:p>
            <a:pPr marL="0" indent="0" algn="just">
              <a:spcBef>
                <a:spcPct val="0"/>
              </a:spcBef>
              <a:buFontTx/>
              <a:buNone/>
            </a:pPr>
            <a:r>
              <a:rPr lang="sl-SI" sz="2000" b="1" i="1" u="sng" dirty="0" smtClean="0">
                <a:latin typeface="Calibri" pitchFamily="34" charset="0"/>
                <a:ea typeface="Calibri" pitchFamily="34" charset="0"/>
                <a:cs typeface="Calibri" pitchFamily="34" charset="0"/>
              </a:rPr>
              <a:t>Večja vključenost ranljivih skupin</a:t>
            </a:r>
            <a:r>
              <a:rPr lang="sl-SI" sz="2000" b="1" dirty="0" smtClean="0">
                <a:latin typeface="Calibri" pitchFamily="34" charset="0"/>
                <a:ea typeface="Calibri" pitchFamily="34" charset="0"/>
                <a:cs typeface="Calibri" pitchFamily="34" charset="0"/>
              </a:rPr>
              <a:t>:</a:t>
            </a:r>
            <a:r>
              <a:rPr lang="sl-SI" sz="2000" dirty="0" smtClean="0">
                <a:latin typeface="Calibri" pitchFamily="34" charset="0"/>
                <a:ea typeface="Calibri" pitchFamily="34" charset="0"/>
                <a:cs typeface="Calibri" pitchFamily="34" charset="0"/>
              </a:rPr>
              <a:t> </a:t>
            </a:r>
          </a:p>
          <a:p>
            <a:pPr marL="0" indent="0" algn="just">
              <a:buFont typeface="Symbol" pitchFamily="18" charset="2"/>
              <a:buChar char=""/>
            </a:pPr>
            <a:r>
              <a:rPr lang="sl-SI" sz="2000" b="1" dirty="0" smtClean="0">
                <a:latin typeface="Calibri" pitchFamily="34" charset="0"/>
                <a:ea typeface="Calibri" pitchFamily="34" charset="0"/>
                <a:cs typeface="Calibri" pitchFamily="34" charset="0"/>
              </a:rPr>
              <a:t>Ukrep 2: Krepitev sodelovanja z institucionalnim okoljem za povečanje socialne vključenosti</a:t>
            </a:r>
            <a:r>
              <a:rPr lang="sl-SI" sz="2000" dirty="0" smtClean="0">
                <a:latin typeface="Calibri" pitchFamily="34" charset="0"/>
                <a:ea typeface="Calibri" pitchFamily="34" charset="0"/>
                <a:cs typeface="Calibri" pitchFamily="34" charset="0"/>
              </a:rPr>
              <a:t>: gre predvsem za aktivnosti, ki se izvajajo v splošnem interesu in se “upravljajo” na podjetniški način in pomenijo komercialno dimenzijo v reševanju družbenih problemov (participacija deležnikov v povezavi z institucionalnim okoljem za namen povečanja socialne vključenosti (npr. intervencijsko delo z mladimi, inovativna partnerstva za oblikovanje mreže storitev za starostnike in spodbujanje ukrepov aktivnega staranja, ipd).</a:t>
            </a:r>
            <a:endParaRPr lang="sl-SI" sz="2000" dirty="0" smtClean="0"/>
          </a:p>
        </p:txBody>
      </p:sp>
      <p:sp>
        <p:nvSpPr>
          <p:cNvPr id="3" name="Title 2"/>
          <p:cNvSpPr>
            <a:spLocks noGrp="1"/>
          </p:cNvSpPr>
          <p:nvPr>
            <p:ph type="title"/>
          </p:nvPr>
        </p:nvSpPr>
        <p:spPr>
          <a:xfrm>
            <a:off x="457200" y="442890"/>
            <a:ext cx="8229600" cy="500066"/>
          </a:xfrm>
        </p:spPr>
        <p:txBody>
          <a:bodyPr/>
          <a:lstStyle/>
          <a:p>
            <a:r>
              <a:rPr lang="sl-SI" sz="2000" b="1" dirty="0" smtClean="0">
                <a:solidFill>
                  <a:srgbClr val="FF0000"/>
                </a:solidFill>
              </a:rPr>
              <a:t>CLLD – del ESRR - ukrepi</a:t>
            </a:r>
            <a:r>
              <a:rPr lang="sl-SI" sz="2000" dirty="0" smtClean="0"/>
              <a:t/>
            </a:r>
            <a:br>
              <a:rPr lang="sl-SI" sz="2000" dirty="0" smtClean="0"/>
            </a:br>
            <a:endParaRPr lang="sl-SI"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vsebine 1"/>
          <p:cNvSpPr>
            <a:spLocks noGrp="1"/>
          </p:cNvSpPr>
          <p:nvPr>
            <p:ph idx="1"/>
          </p:nvPr>
        </p:nvSpPr>
        <p:spPr>
          <a:xfrm>
            <a:off x="457200" y="1065213"/>
            <a:ext cx="8229600" cy="5664221"/>
          </a:xfrm>
        </p:spPr>
        <p:txBody>
          <a:bodyPr/>
          <a:lstStyle/>
          <a:p>
            <a:pPr algn="just">
              <a:spcBef>
                <a:spcPts val="0"/>
              </a:spcBef>
              <a:spcAft>
                <a:spcPts val="0"/>
              </a:spcAft>
              <a:buFont typeface="Symbol"/>
              <a:buChar char=""/>
              <a:defRPr/>
            </a:pPr>
            <a:r>
              <a:rPr lang="sl-SI" sz="1800" b="1" dirty="0">
                <a:solidFill>
                  <a:srgbClr val="000000"/>
                </a:solidFill>
                <a:latin typeface="Calibri"/>
                <a:ea typeface="Calibri"/>
                <a:cs typeface="Arial"/>
              </a:rPr>
              <a:t>Ukrep 3: Povečanje dostopnosti do storitev na lokalni ravni in odpravljanje revščine:</a:t>
            </a:r>
            <a:r>
              <a:rPr lang="sl-SI" sz="1800" dirty="0">
                <a:solidFill>
                  <a:srgbClr val="000000"/>
                </a:solidFill>
                <a:latin typeface="Calibri"/>
                <a:ea typeface="Calibri"/>
                <a:cs typeface="Arial"/>
              </a:rPr>
              <a:t> podpora aktivnostim, ki bodo prispevale k  zmanjšanju tveganja revščine in povečanju kakovosti življenja v upravičenih območjih (npr.: spodbujanje zdravega in aktivnega življenjskega sloga, </a:t>
            </a:r>
            <a:r>
              <a:rPr lang="sl-SI" sz="1800" dirty="0" err="1">
                <a:solidFill>
                  <a:srgbClr val="000000"/>
                </a:solidFill>
                <a:latin typeface="Calibri"/>
                <a:ea typeface="Calibri"/>
                <a:cs typeface="Arial"/>
              </a:rPr>
              <a:t>co</a:t>
            </a:r>
            <a:r>
              <a:rPr lang="sl-SI" sz="1800" dirty="0">
                <a:solidFill>
                  <a:srgbClr val="000000"/>
                </a:solidFill>
                <a:latin typeface="Calibri"/>
                <a:ea typeface="Calibri"/>
                <a:cs typeface="Arial"/>
              </a:rPr>
              <a:t>-</a:t>
            </a:r>
            <a:r>
              <a:rPr lang="sl-SI" sz="1800" dirty="0" err="1">
                <a:solidFill>
                  <a:srgbClr val="000000"/>
                </a:solidFill>
                <a:latin typeface="Calibri"/>
                <a:ea typeface="Calibri"/>
                <a:cs typeface="Arial"/>
              </a:rPr>
              <a:t>housing</a:t>
            </a:r>
            <a:r>
              <a:rPr lang="sl-SI" sz="1800" dirty="0">
                <a:solidFill>
                  <a:srgbClr val="000000"/>
                </a:solidFill>
                <a:latin typeface="Calibri"/>
                <a:ea typeface="Calibri"/>
                <a:cs typeface="Arial"/>
              </a:rPr>
              <a:t> in stanovanjske kooperative ter vzpostavljanje participativnih proračunov lokalnih skupnosti, ipd).</a:t>
            </a:r>
          </a:p>
          <a:p>
            <a:pPr marL="0" indent="0" algn="just">
              <a:spcBef>
                <a:spcPts val="0"/>
              </a:spcBef>
              <a:spcAft>
                <a:spcPts val="0"/>
              </a:spcAft>
              <a:buFontTx/>
              <a:buNone/>
              <a:defRPr/>
            </a:pPr>
            <a:endParaRPr lang="sl-SI" sz="1800" dirty="0">
              <a:solidFill>
                <a:srgbClr val="000000"/>
              </a:solidFill>
              <a:latin typeface="Calibri"/>
              <a:ea typeface="Calibri"/>
              <a:cs typeface="Times New Roman"/>
            </a:endParaRPr>
          </a:p>
          <a:p>
            <a:pPr marL="0" indent="0" algn="just">
              <a:lnSpc>
                <a:spcPct val="115000"/>
              </a:lnSpc>
              <a:spcAft>
                <a:spcPts val="0"/>
              </a:spcAft>
              <a:buFontTx/>
              <a:buNone/>
              <a:defRPr/>
            </a:pPr>
            <a:r>
              <a:rPr lang="sl-SI" sz="1800" i="1" u="sng" dirty="0">
                <a:latin typeface="Calibri"/>
                <a:ea typeface="Calibri"/>
                <a:cs typeface="Arial"/>
              </a:rPr>
              <a:t>Varstvo okolja in ohranjanje narave</a:t>
            </a:r>
            <a:r>
              <a:rPr lang="sl-SI" sz="1800" b="1" dirty="0">
                <a:latin typeface="Calibri"/>
                <a:ea typeface="Calibri"/>
                <a:cs typeface="Arial"/>
              </a:rPr>
              <a:t> </a:t>
            </a:r>
            <a:endParaRPr lang="sl-SI" sz="1800" dirty="0">
              <a:latin typeface="Calibri"/>
              <a:ea typeface="Calibri"/>
              <a:cs typeface="Times New Roman"/>
            </a:endParaRPr>
          </a:p>
          <a:p>
            <a:pPr algn="just">
              <a:spcBef>
                <a:spcPts val="0"/>
              </a:spcBef>
              <a:spcAft>
                <a:spcPts val="0"/>
              </a:spcAft>
              <a:buFont typeface="Symbol"/>
              <a:buChar char=""/>
              <a:defRPr/>
            </a:pPr>
            <a:r>
              <a:rPr lang="sl-SI" sz="1800" b="1" dirty="0">
                <a:latin typeface="Calibri"/>
                <a:ea typeface="Calibri"/>
                <a:cs typeface="Arial"/>
              </a:rPr>
              <a:t>Ukrep 4: Izboljšanje stanja okolja: </a:t>
            </a:r>
            <a:r>
              <a:rPr lang="sl-SI" sz="1800" b="1" dirty="0" smtClean="0">
                <a:latin typeface="Calibri"/>
                <a:ea typeface="Calibri"/>
                <a:cs typeface="Arial"/>
              </a:rPr>
              <a:t> storitve v splošnem gospodarskem interesu: od osnovne infrastrukture </a:t>
            </a:r>
            <a:r>
              <a:rPr lang="sl-SI" sz="1800" dirty="0" smtClean="0">
                <a:latin typeface="Calibri"/>
                <a:ea typeface="Calibri"/>
                <a:cs typeface="Arial"/>
              </a:rPr>
              <a:t>(dobava energije in vode, transportnih in poštnih storitev, ravnanje z odpadki), ki prispevako k trajnostnem ekonomskem in socialnem razvojuter prispevajo k zadovoljitvi osnovnih potreb, socialne vključenosti gospodarski rasti in varovanju okolja.</a:t>
            </a:r>
            <a:r>
              <a:rPr lang="sl-SI" sz="1800" b="1" dirty="0" smtClean="0">
                <a:latin typeface="Calibri"/>
                <a:ea typeface="Calibri"/>
                <a:cs typeface="Arial"/>
              </a:rPr>
              <a:t>  Gre za spodbujanje skupnostnih oblik za </a:t>
            </a:r>
            <a:r>
              <a:rPr lang="sl-SI" sz="1800" dirty="0" smtClean="0">
                <a:latin typeface="Calibri"/>
                <a:ea typeface="Calibri"/>
                <a:cs typeface="Arial"/>
              </a:rPr>
              <a:t>podporo </a:t>
            </a:r>
            <a:r>
              <a:rPr lang="sl-SI" sz="1800" dirty="0">
                <a:latin typeface="Calibri"/>
                <a:ea typeface="Calibri"/>
                <a:cs typeface="Arial"/>
              </a:rPr>
              <a:t>aktivnostim za izboljšanje stanja okolja, zmanjševanje emisij toplogrednih plinov, podpora ustanavljanju </a:t>
            </a:r>
            <a:r>
              <a:rPr lang="sl-SI" sz="1800" dirty="0" smtClean="0">
                <a:latin typeface="Calibri"/>
                <a:ea typeface="Calibri"/>
                <a:cs typeface="Arial"/>
              </a:rPr>
              <a:t>nizko-ogljičnih </a:t>
            </a:r>
            <a:r>
              <a:rPr lang="sl-SI" sz="1800" dirty="0">
                <a:latin typeface="Calibri"/>
                <a:ea typeface="Calibri"/>
                <a:cs typeface="Arial"/>
              </a:rPr>
              <a:t>skupnosti in skupnosti brez odpadkov </a:t>
            </a:r>
            <a:r>
              <a:rPr lang="sl-SI" sz="1800" dirty="0" smtClean="0">
                <a:latin typeface="Calibri"/>
                <a:ea typeface="Calibri"/>
                <a:cs typeface="Arial"/>
              </a:rPr>
              <a:t>(energetske kooperative, turistične kooperative, transportne kooperative za </a:t>
            </a:r>
            <a:r>
              <a:rPr lang="sl-SI" sz="1800" dirty="0">
                <a:latin typeface="Calibri"/>
                <a:ea typeface="Calibri"/>
                <a:cs typeface="Arial"/>
              </a:rPr>
              <a:t>pospeševanje urbane trajnostne mobilnosti in energetske učinkovitosti, izobraževanje, usposabljanja in dvig osveščenosti lokalnega prebivalstva, ustvarjanje zelenih delovnih mest ipd). </a:t>
            </a:r>
            <a:endParaRPr lang="sl-SI" sz="1800" dirty="0">
              <a:latin typeface="Calibri"/>
              <a:ea typeface="Calibri"/>
              <a:cs typeface="Times New Roman"/>
            </a:endParaRPr>
          </a:p>
          <a:p>
            <a:pPr>
              <a:defRPr/>
            </a:pPr>
            <a:endParaRPr lang="sl-SI" sz="2000" dirty="0"/>
          </a:p>
        </p:txBody>
      </p:sp>
      <p:sp>
        <p:nvSpPr>
          <p:cNvPr id="24579" name="Naslov 2"/>
          <p:cNvSpPr>
            <a:spLocks noGrp="1"/>
          </p:cNvSpPr>
          <p:nvPr>
            <p:ph type="title"/>
          </p:nvPr>
        </p:nvSpPr>
        <p:spPr>
          <a:xfrm>
            <a:off x="457200" y="293688"/>
            <a:ext cx="8229600" cy="842962"/>
          </a:xfrm>
        </p:spPr>
        <p:txBody>
          <a:bodyPr/>
          <a:lstStyle/>
          <a:p>
            <a:r>
              <a:rPr lang="sl-SI" sz="2000" b="1" smtClean="0">
                <a:solidFill>
                  <a:srgbClr val="FF0000"/>
                </a:solidFill>
              </a:rPr>
              <a:t>CLLD – del ESRR - ukrepi</a:t>
            </a:r>
            <a:endParaRPr lang="sl-SI" sz="20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1"/>
          <p:cNvSpPr>
            <a:spLocks noGrp="1"/>
          </p:cNvSpPr>
          <p:nvPr>
            <p:ph idx="1"/>
          </p:nvPr>
        </p:nvSpPr>
        <p:spPr/>
        <p:txBody>
          <a:bodyPr/>
          <a:lstStyle/>
          <a:p>
            <a:pPr>
              <a:buFontTx/>
              <a:buNone/>
            </a:pPr>
            <a:endParaRPr lang="sl-SI" smtClean="0"/>
          </a:p>
          <a:p>
            <a:pPr algn="just">
              <a:buFontTx/>
              <a:buNone/>
            </a:pPr>
            <a:endParaRPr lang="sl-SI" sz="2400" smtClean="0">
              <a:sym typeface="Wingdings" pitchFamily="2" charset="2"/>
            </a:endParaRPr>
          </a:p>
          <a:p>
            <a:pPr algn="ctr">
              <a:buFontTx/>
              <a:buNone/>
            </a:pPr>
            <a:r>
              <a:rPr lang="sl-SI" sz="2400" smtClean="0">
                <a:sym typeface="Wingdings" pitchFamily="2" charset="2"/>
              </a:rPr>
              <a:t>Hvala za pozornost!</a:t>
            </a:r>
          </a:p>
          <a:p>
            <a:pPr algn="ctr">
              <a:buFontTx/>
              <a:buNone/>
            </a:pPr>
            <a:r>
              <a:rPr lang="sl-SI" sz="2400" smtClean="0">
                <a:sym typeface="Wingdings" pitchFamily="2" charset="2"/>
              </a:rPr>
              <a:t>Mag. Nena Dokuzov, Ministrstvo za gospodarski razvoj in tehnologijo</a:t>
            </a:r>
          </a:p>
          <a:p>
            <a:pPr algn="ctr">
              <a:buFontTx/>
              <a:buNone/>
            </a:pPr>
            <a:r>
              <a:rPr lang="sl-SI" sz="2400" smtClean="0">
                <a:sym typeface="Wingdings" pitchFamily="2" charset="2"/>
              </a:rPr>
              <a:t>Nena.Dokuzov@gov.si</a:t>
            </a:r>
            <a:endParaRPr lang="sl-SI" sz="2400" smtClean="0"/>
          </a:p>
          <a:p>
            <a:pPr algn="just">
              <a:buFontTx/>
              <a:buNone/>
            </a:pPr>
            <a:endParaRPr lang="sl-SI" smtClean="0"/>
          </a:p>
        </p:txBody>
      </p:sp>
      <p:sp>
        <p:nvSpPr>
          <p:cNvPr id="25603" name="Title 2"/>
          <p:cNvSpPr>
            <a:spLocks noGrp="1"/>
          </p:cNvSpPr>
          <p:nvPr>
            <p:ph type="title"/>
          </p:nvPr>
        </p:nvSpPr>
        <p:spPr/>
        <p:txBody>
          <a:bodyPr/>
          <a:lstStyle/>
          <a:p>
            <a:endParaRPr lang="sl-SI"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p:cNvSpPr>
            <a:spLocks noGrp="1"/>
          </p:cNvSpPr>
          <p:nvPr>
            <p:ph idx="1"/>
          </p:nvPr>
        </p:nvSpPr>
        <p:spPr>
          <a:xfrm>
            <a:off x="500063" y="1157288"/>
            <a:ext cx="8229600" cy="5378450"/>
          </a:xfrm>
        </p:spPr>
        <p:txBody>
          <a:bodyPr/>
          <a:lstStyle/>
          <a:p>
            <a:pPr algn="ctr">
              <a:buFontTx/>
              <a:buNone/>
              <a:defRPr/>
            </a:pPr>
            <a:r>
              <a:rPr lang="sl-SI" sz="2000" b="1" dirty="0" smtClean="0"/>
              <a:t>    STRATEŠKI PROJEKT VLADE RS: Projekt št. 9</a:t>
            </a:r>
            <a:r>
              <a:rPr lang="sl-SI" sz="2000" dirty="0" smtClean="0"/>
              <a:t>:</a:t>
            </a:r>
            <a:r>
              <a:rPr lang="sl-SI" sz="2000" b="1" dirty="0" smtClean="0"/>
              <a:t> Spodbujanje razvoja socialnega podjetništva, zadružništva in ekonomske demokracije</a:t>
            </a:r>
          </a:p>
          <a:p>
            <a:pPr algn="ctr">
              <a:buFontTx/>
              <a:buNone/>
              <a:defRPr/>
            </a:pPr>
            <a:r>
              <a:rPr lang="sl-SI" sz="2000" b="1" dirty="0" smtClean="0"/>
              <a:t>Podporni programi spodbujanja socialnega podjetništva: </a:t>
            </a:r>
          </a:p>
          <a:p>
            <a:pPr algn="ctr">
              <a:buFontTx/>
              <a:buChar char="-"/>
              <a:defRPr/>
            </a:pPr>
            <a:r>
              <a:rPr lang="sl-SI" sz="2000" b="1" dirty="0" smtClean="0"/>
              <a:t>Podpora MSP v okviru 3. prednostne osi OP EKP (podpora socialnim podjetjem - MGRT)</a:t>
            </a:r>
          </a:p>
          <a:p>
            <a:pPr algn="ctr">
              <a:buFontTx/>
              <a:buChar char="-"/>
              <a:defRPr/>
            </a:pPr>
            <a:r>
              <a:rPr lang="sl-SI" sz="2000" b="1" dirty="0" smtClean="0"/>
              <a:t>Podpora v okviru 9. prednostne osi – socialna vključenost (socialno podjetništvo v pristojnosti MDDSZE in CLLD)</a:t>
            </a:r>
          </a:p>
          <a:p>
            <a:pPr algn="ctr">
              <a:buFontTx/>
              <a:buChar char="-"/>
              <a:defRPr/>
            </a:pPr>
            <a:r>
              <a:rPr lang="sl-SI" sz="2000" b="1" dirty="0" smtClean="0"/>
              <a:t>Podpora socialnemu podjetništvu v okviru prednostnega </a:t>
            </a:r>
            <a:r>
              <a:rPr lang="sl-SI" sz="2000" b="1" dirty="0"/>
              <a:t>področja 6</a:t>
            </a:r>
            <a:r>
              <a:rPr lang="sl-SI" sz="2000" b="1" dirty="0" smtClean="0"/>
              <a:t>. A (Podpora </a:t>
            </a:r>
            <a:r>
              <a:rPr lang="sl-SI" sz="2000" b="1" dirty="0"/>
              <a:t>za naložbe v vzpostavitev in razvoj nekmetijskih </a:t>
            </a:r>
            <a:r>
              <a:rPr lang="sl-SI" sz="2000" b="1" dirty="0" smtClean="0"/>
              <a:t>dejavnosti)</a:t>
            </a:r>
            <a:r>
              <a:rPr lang="sl-SI" sz="2000" dirty="0" smtClean="0"/>
              <a:t> </a:t>
            </a:r>
          </a:p>
          <a:p>
            <a:pPr marL="0" indent="0" algn="just">
              <a:buFontTx/>
              <a:buNone/>
              <a:defRPr/>
            </a:pPr>
            <a:endParaRPr lang="sl-SI" sz="2000" dirty="0" smtClean="0"/>
          </a:p>
          <a:p>
            <a:pPr marL="0" indent="0" algn="just">
              <a:buFontTx/>
              <a:buNone/>
              <a:defRPr/>
            </a:pPr>
            <a:r>
              <a:rPr lang="sl-SI" sz="2000" dirty="0" smtClean="0"/>
              <a:t>V splošnem vsa navedena prednostna področja prispevajo k ekonomski in socialni koheziji, k ciljem rasti in delovnih mest ter s tem k uresničitvi integrirane vizije Evrope za rast v okviru Strategije Evropa 2020. </a:t>
            </a:r>
          </a:p>
          <a:p>
            <a:pPr marL="0" indent="0" algn="just">
              <a:buFontTx/>
              <a:buNone/>
              <a:defRPr/>
            </a:pPr>
            <a:endParaRPr lang="sl-SI" sz="2000" dirty="0" smtClean="0"/>
          </a:p>
          <a:p>
            <a:pPr algn="just">
              <a:buFontTx/>
              <a:buNone/>
              <a:defRPr/>
            </a:pPr>
            <a:endParaRPr lang="sl-SI" sz="2000" dirty="0" smtClean="0"/>
          </a:p>
        </p:txBody>
      </p:sp>
      <p:sp>
        <p:nvSpPr>
          <p:cNvPr id="17411" name="Title 2"/>
          <p:cNvSpPr>
            <a:spLocks noGrp="1"/>
          </p:cNvSpPr>
          <p:nvPr>
            <p:ph type="title"/>
          </p:nvPr>
        </p:nvSpPr>
        <p:spPr>
          <a:xfrm>
            <a:off x="457200" y="293688"/>
            <a:ext cx="8229600" cy="792162"/>
          </a:xfrm>
        </p:spPr>
        <p:txBody>
          <a:bodyPr/>
          <a:lstStyle/>
          <a:p>
            <a:r>
              <a:rPr lang="sl-SI" sz="2000" b="1" smtClean="0">
                <a:solidFill>
                  <a:srgbClr val="FF0000"/>
                </a:solidFill>
              </a:rPr>
              <a:t>STRATEŠKI PROJEKT VLADE RS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idx="1"/>
          </p:nvPr>
        </p:nvSpPr>
        <p:spPr>
          <a:xfrm>
            <a:off x="457200" y="1157288"/>
            <a:ext cx="8229600" cy="5857898"/>
          </a:xfrm>
        </p:spPr>
        <p:txBody>
          <a:bodyPr/>
          <a:lstStyle/>
          <a:p>
            <a:pPr algn="just">
              <a:buFontTx/>
              <a:buChar char="-"/>
            </a:pPr>
            <a:r>
              <a:rPr lang="sl-SI" sz="2000" dirty="0" smtClean="0"/>
              <a:t>Odkar je bilo področje socialnega podjetništva preneseno v pristojnost MGRT, to je od 1.1.2015, smo izvedli številne aktivnosti predvsem z vidika promocije socialnega podjetništva in zadružništva kot alternativnega poslovnega modela, ki lahko bistveno prispeva k rasti, razvoju in delovnim mestom. </a:t>
            </a:r>
          </a:p>
          <a:p>
            <a:pPr algn="just">
              <a:buFontTx/>
              <a:buChar char="-"/>
            </a:pPr>
            <a:r>
              <a:rPr lang="sl-SI" sz="2000" dirty="0" smtClean="0"/>
              <a:t>Opredelili smo t.i. ciljne skupine ter upravičence, zanje pa ciljno usmerjene finančne in nefinančne spodbude, pri katerih imajo zlasti slednje posredni finančni učinek, ki bodo zlasti s socialno inovativnimi pristopi in poslovnimi modeli prispevali k širšemu družbenemu vplivu: </a:t>
            </a:r>
          </a:p>
          <a:p>
            <a:pPr marL="457200" indent="-457200" algn="just">
              <a:buAutoNum type="alphaLcParenR"/>
            </a:pPr>
            <a:r>
              <a:rPr lang="sl-SI" sz="2000" dirty="0" smtClean="0"/>
              <a:t>Finančne spodbude: v okviru Programa finančnih spodbud za obdobje 2014 – 2020 smo opredelili finančne ukrepe, ki bodo v osnovi prispevali k spodbujanju socialnih podjetij in zadrug (kooperativ) z opredelitvijo celovitega pristopa k nastanku, razvoju in rasti socialnih podjetij ter krepitvi podpornega okolja za njihovo delovanje.</a:t>
            </a:r>
          </a:p>
          <a:p>
            <a:pPr marL="457200" indent="-457200" algn="just">
              <a:buAutoNum type="alphaLcParenR"/>
            </a:pPr>
            <a:r>
              <a:rPr lang="sl-SI" sz="2000" dirty="0" smtClean="0"/>
              <a:t>Nefinančne spodbude se izražajo zlasti v prilagoditvi zakonodaje s tega področja. </a:t>
            </a:r>
          </a:p>
          <a:p>
            <a:pPr algn="just">
              <a:buFontTx/>
              <a:buChar char="-"/>
            </a:pPr>
            <a:endParaRPr lang="sl-SI" sz="2000" dirty="0" smtClean="0"/>
          </a:p>
          <a:p>
            <a:pPr algn="just">
              <a:buFontTx/>
              <a:buNone/>
            </a:pPr>
            <a:endParaRPr lang="sl-SI" sz="2000" b="1" dirty="0" smtClean="0"/>
          </a:p>
          <a:p>
            <a:pPr algn="just">
              <a:buFontTx/>
              <a:buNone/>
            </a:pPr>
            <a:endParaRPr lang="sl-SI" sz="2000" dirty="0" smtClean="0"/>
          </a:p>
          <a:p>
            <a:pPr algn="just">
              <a:buFontTx/>
              <a:buNone/>
            </a:pPr>
            <a:endParaRPr lang="sl-SI" sz="2000" dirty="0" smtClean="0"/>
          </a:p>
        </p:txBody>
      </p:sp>
      <p:sp>
        <p:nvSpPr>
          <p:cNvPr id="18435" name="Title 2"/>
          <p:cNvSpPr>
            <a:spLocks noGrp="1"/>
          </p:cNvSpPr>
          <p:nvPr>
            <p:ph type="title"/>
          </p:nvPr>
        </p:nvSpPr>
        <p:spPr>
          <a:xfrm>
            <a:off x="457200" y="657225"/>
            <a:ext cx="8229600" cy="428625"/>
          </a:xfrm>
        </p:spPr>
        <p:txBody>
          <a:bodyPr/>
          <a:lstStyle/>
          <a:p>
            <a:r>
              <a:rPr lang="sl-SI" sz="2000" b="1" smtClean="0">
                <a:solidFill>
                  <a:srgbClr val="FF0000"/>
                </a:solidFill>
              </a:rPr>
              <a:t>POLITIKA SOCIALNEGA PODJETNIŠTVA</a:t>
            </a:r>
            <a:endParaRPr lang="sl-SI" sz="20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Naslov 1"/>
          <p:cNvSpPr txBox="1">
            <a:spLocks/>
          </p:cNvSpPr>
          <p:nvPr/>
        </p:nvSpPr>
        <p:spPr bwMode="auto">
          <a:xfrm>
            <a:off x="190500" y="993775"/>
            <a:ext cx="8653463" cy="473075"/>
          </a:xfrm>
          <a:prstGeom prst="rect">
            <a:avLst/>
          </a:prstGeom>
          <a:noFill/>
          <a:ln w="9525">
            <a:noFill/>
            <a:miter lim="800000"/>
            <a:headEnd/>
            <a:tailEnd/>
          </a:ln>
        </p:spPr>
        <p:txBody>
          <a:bodyPr/>
          <a:lstStyle/>
          <a:p>
            <a:pPr algn="ctr" eaLnBrk="0" hangingPunct="0"/>
            <a:r>
              <a:rPr lang="pl-PL" altLang="sl-SI" sz="2500" b="1">
                <a:solidFill>
                  <a:srgbClr val="76323D"/>
                </a:solidFill>
              </a:rPr>
              <a:t> </a:t>
            </a:r>
            <a:endParaRPr lang="sl-SI" altLang="sl-SI" sz="2500" b="1">
              <a:solidFill>
                <a:srgbClr val="76323D"/>
              </a:solidFill>
            </a:endParaRPr>
          </a:p>
        </p:txBody>
      </p:sp>
      <p:pic>
        <p:nvPicPr>
          <p:cNvPr id="19459" name="Slika 7" descr="glava_deljena"/>
          <p:cNvPicPr>
            <a:picLocks noChangeAspect="1" noChangeArrowheads="1"/>
          </p:cNvPicPr>
          <p:nvPr/>
        </p:nvPicPr>
        <p:blipFill>
          <a:blip r:embed="rId2" cstate="print"/>
          <a:srcRect/>
          <a:stretch>
            <a:fillRect/>
          </a:stretch>
        </p:blipFill>
        <p:spPr bwMode="auto">
          <a:xfrm>
            <a:off x="3203575" y="225425"/>
            <a:ext cx="3044825" cy="598488"/>
          </a:xfrm>
          <a:prstGeom prst="rect">
            <a:avLst/>
          </a:prstGeom>
          <a:noFill/>
          <a:ln w="9525">
            <a:noFill/>
            <a:miter lim="800000"/>
            <a:headEnd/>
            <a:tailEnd/>
          </a:ln>
        </p:spPr>
      </p:pic>
      <p:sp>
        <p:nvSpPr>
          <p:cNvPr id="19460" name="Ograda vsebine 2"/>
          <p:cNvSpPr>
            <a:spLocks noGrp="1"/>
          </p:cNvSpPr>
          <p:nvPr>
            <p:ph idx="1"/>
          </p:nvPr>
        </p:nvSpPr>
        <p:spPr>
          <a:xfrm>
            <a:off x="457200" y="1228725"/>
            <a:ext cx="8229600" cy="5524500"/>
          </a:xfrm>
        </p:spPr>
        <p:txBody>
          <a:bodyPr/>
          <a:lstStyle/>
          <a:p>
            <a:pPr algn="just">
              <a:spcBef>
                <a:spcPct val="0"/>
              </a:spcBef>
              <a:buFontTx/>
              <a:buNone/>
            </a:pPr>
            <a:r>
              <a:rPr lang="sl-SI" sz="1800" b="1" dirty="0" smtClean="0"/>
              <a:t>AD a) Finančne oblike podpore: so namenjene podpori soicalnim podjetjem in zadrugam s statusom socialnega podjetja v vseh fazah njihovega življenjskega cikla, in sicer v obliki  </a:t>
            </a:r>
          </a:p>
          <a:p>
            <a:pPr algn="just">
              <a:spcBef>
                <a:spcPct val="0"/>
              </a:spcBef>
              <a:buFontTx/>
              <a:buNone/>
            </a:pPr>
            <a:endParaRPr lang="sl-SI" sz="1800" b="1" dirty="0" smtClean="0"/>
          </a:p>
          <a:p>
            <a:pPr algn="just">
              <a:spcBef>
                <a:spcPct val="0"/>
              </a:spcBef>
              <a:buFontTx/>
              <a:buAutoNum type="arabicPeriod"/>
            </a:pPr>
            <a:r>
              <a:rPr lang="sl-SI" sz="1800" b="1" dirty="0" smtClean="0"/>
              <a:t>Subvencij za start-up fazo oziroma zagonsko fazo</a:t>
            </a:r>
            <a:r>
              <a:rPr lang="sl-SI" sz="1800" dirty="0" smtClean="0"/>
              <a:t>, kjer bo pomembna predvsem ustreznost priprave poslovnega načrta, inovativnost, tržna naravnanost ter skladnost z načeli socialnega podjetništva in zadružništva.  V višini 1 mio EUR, dodatno bodo podprte mladinske kooperative, v višini 400.000 EUR.</a:t>
            </a:r>
          </a:p>
          <a:p>
            <a:pPr algn="just">
              <a:spcBef>
                <a:spcPct val="0"/>
              </a:spcBef>
              <a:buNone/>
            </a:pPr>
            <a:r>
              <a:rPr lang="sl-SI" sz="1800" b="1" i="1" dirty="0" smtClean="0"/>
              <a:t>Cilj</a:t>
            </a:r>
            <a:r>
              <a:rPr lang="sl-SI" sz="1800" dirty="0" smtClean="0"/>
              <a:t>: s prvim javnim razpisom podpreti vsaj 50 novonastalih socialnih podjetij oziroma zadrug s statusom socialnih podjetij oziroma novih podjetniških podjemov v okviru obstoječih socialnih podjetij. </a:t>
            </a:r>
          </a:p>
          <a:p>
            <a:pPr>
              <a:spcBef>
                <a:spcPct val="0"/>
              </a:spcBef>
              <a:buNone/>
            </a:pPr>
            <a:r>
              <a:rPr lang="sl-SI" sz="1800" b="1" dirty="0" smtClean="0"/>
              <a:t>2. Povratnih oblik pomoči (mikrofinanciranje) za fazo rasti in razvoja socialnih podjetij: </a:t>
            </a:r>
            <a:r>
              <a:rPr lang="sl-SI" sz="1800" dirty="0" smtClean="0"/>
              <a:t>medtem ko oblike in načina mikrofinanciranja iz naslova sredstev iz Evropskega sklada za regionalni razvoj še ne moremo natančno opredeliti, saj oblika in način izvajanja še nista znana, v tem trenutku razpolagamo z 12 mio EUR sredstev za mikrokredite. </a:t>
            </a:r>
          </a:p>
          <a:p>
            <a:pPr>
              <a:spcBef>
                <a:spcPct val="0"/>
              </a:spcBef>
              <a:buNone/>
            </a:pPr>
            <a:r>
              <a:rPr lang="sl-SI" sz="1800" b="1" i="1" dirty="0" smtClean="0"/>
              <a:t>Cilj</a:t>
            </a:r>
            <a:r>
              <a:rPr lang="sl-SI" sz="1800" dirty="0" smtClean="0"/>
              <a:t>: s temi sredstvi je mogoče podpreti 600 socialnih podjetij in zadrug v letu 2016, predvidena višina mikrokredita je največ 25.000 EUR. </a:t>
            </a:r>
            <a:endParaRPr lang="sl-SI" sz="1800" b="1" dirty="0" smtClean="0"/>
          </a:p>
          <a:p>
            <a:pPr>
              <a:spcBef>
                <a:spcPct val="0"/>
              </a:spcBef>
              <a:buNone/>
            </a:pPr>
            <a:endParaRPr lang="sl-SI" sz="1800" b="1" dirty="0" smtClean="0"/>
          </a:p>
          <a:p>
            <a:pPr>
              <a:spcBef>
                <a:spcPct val="0"/>
              </a:spcBef>
              <a:buNone/>
            </a:pPr>
            <a:endParaRPr lang="sl-SI" sz="1800" dirty="0" smtClean="0"/>
          </a:p>
          <a:p>
            <a:pPr algn="just">
              <a:spcBef>
                <a:spcPct val="0"/>
              </a:spcBef>
              <a:buFontTx/>
              <a:buNone/>
            </a:pPr>
            <a:endParaRPr lang="sl-SI" sz="1800" i="1" dirty="0" smtClean="0"/>
          </a:p>
          <a:p>
            <a:pPr algn="just">
              <a:spcBef>
                <a:spcPct val="0"/>
              </a:spcBef>
              <a:buFontTx/>
              <a:buNone/>
            </a:pPr>
            <a:endParaRPr lang="sl-SI" sz="1800" i="1" dirty="0" smtClean="0"/>
          </a:p>
          <a:p>
            <a:pPr algn="just">
              <a:spcBef>
                <a:spcPct val="0"/>
              </a:spcBef>
              <a:buFontTx/>
              <a:buNone/>
            </a:pPr>
            <a:endParaRPr lang="sl-SI" sz="1800" i="1" dirty="0" smtClean="0"/>
          </a:p>
        </p:txBody>
      </p:sp>
      <p:sp>
        <p:nvSpPr>
          <p:cNvPr id="19461" name="Rectangle 5"/>
          <p:cNvSpPr>
            <a:spLocks noChangeArrowheads="1"/>
          </p:cNvSpPr>
          <p:nvPr/>
        </p:nvSpPr>
        <p:spPr bwMode="auto">
          <a:xfrm>
            <a:off x="1857375" y="871538"/>
            <a:ext cx="6442075" cy="400050"/>
          </a:xfrm>
          <a:prstGeom prst="rect">
            <a:avLst/>
          </a:prstGeom>
          <a:noFill/>
          <a:ln w="9525">
            <a:noFill/>
            <a:miter lim="800000"/>
            <a:headEnd/>
            <a:tailEnd/>
          </a:ln>
        </p:spPr>
        <p:txBody>
          <a:bodyPr>
            <a:spAutoFit/>
          </a:bodyPr>
          <a:lstStyle/>
          <a:p>
            <a:pPr algn="ctr"/>
            <a:r>
              <a:rPr lang="sl-SI" b="1">
                <a:solidFill>
                  <a:srgbClr val="FF0000"/>
                </a:solidFill>
              </a:rPr>
              <a:t>Ukrep socialnega podjetništva na MGRT</a:t>
            </a:r>
            <a:endParaRPr lang="sl-SI"/>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Naslov 1"/>
          <p:cNvSpPr txBox="1">
            <a:spLocks/>
          </p:cNvSpPr>
          <p:nvPr/>
        </p:nvSpPr>
        <p:spPr bwMode="auto">
          <a:xfrm>
            <a:off x="73025" y="1136650"/>
            <a:ext cx="8605838" cy="468313"/>
          </a:xfrm>
          <a:prstGeom prst="rect">
            <a:avLst/>
          </a:prstGeom>
          <a:noFill/>
          <a:ln w="9525">
            <a:noFill/>
            <a:miter lim="800000"/>
            <a:headEnd/>
            <a:tailEnd/>
          </a:ln>
        </p:spPr>
        <p:txBody>
          <a:bodyPr/>
          <a:lstStyle/>
          <a:p>
            <a:pPr algn="ctr" eaLnBrk="0" hangingPunct="0"/>
            <a:endParaRPr lang="sl-SI" altLang="sl-SI" sz="2500" b="1">
              <a:solidFill>
                <a:srgbClr val="76323D"/>
              </a:solidFill>
            </a:endParaRPr>
          </a:p>
        </p:txBody>
      </p:sp>
      <p:pic>
        <p:nvPicPr>
          <p:cNvPr id="20483" name="Slika 7" descr="glava_deljena"/>
          <p:cNvPicPr>
            <a:picLocks noChangeAspect="1" noChangeArrowheads="1"/>
          </p:cNvPicPr>
          <p:nvPr/>
        </p:nvPicPr>
        <p:blipFill>
          <a:blip r:embed="rId2" cstate="print"/>
          <a:srcRect/>
          <a:stretch>
            <a:fillRect/>
          </a:stretch>
        </p:blipFill>
        <p:spPr bwMode="auto">
          <a:xfrm>
            <a:off x="3203575" y="225425"/>
            <a:ext cx="3044825" cy="598488"/>
          </a:xfrm>
          <a:prstGeom prst="rect">
            <a:avLst/>
          </a:prstGeom>
          <a:noFill/>
          <a:ln w="9525">
            <a:noFill/>
            <a:miter lim="800000"/>
            <a:headEnd/>
            <a:tailEnd/>
          </a:ln>
        </p:spPr>
      </p:pic>
      <p:sp>
        <p:nvSpPr>
          <p:cNvPr id="3" name="Ograda vsebine 2"/>
          <p:cNvSpPr>
            <a:spLocks noGrp="1"/>
          </p:cNvSpPr>
          <p:nvPr>
            <p:ph idx="1"/>
          </p:nvPr>
        </p:nvSpPr>
        <p:spPr>
          <a:xfrm>
            <a:off x="457200" y="1157288"/>
            <a:ext cx="8229600" cy="5715022"/>
          </a:xfrm>
        </p:spPr>
        <p:txBody>
          <a:bodyPr/>
          <a:lstStyle/>
          <a:p>
            <a:pPr algn="just">
              <a:buNone/>
              <a:defRPr/>
            </a:pPr>
            <a:r>
              <a:rPr lang="sl-SI" sz="1800" b="1" dirty="0" smtClean="0"/>
              <a:t>3. Subvencij za vzpostavitev podpornega okolja za socialna podjetja</a:t>
            </a:r>
          </a:p>
          <a:p>
            <a:pPr algn="just">
              <a:buNone/>
              <a:defRPr/>
            </a:pPr>
            <a:r>
              <a:rPr lang="sl-SI" sz="1800" b="1" i="1" u="sng" dirty="0" smtClean="0"/>
              <a:t>Vsebina</a:t>
            </a:r>
            <a:r>
              <a:rPr lang="sl-SI" sz="1800" dirty="0" smtClean="0"/>
              <a:t>: v okviru podpornih okolij – partnerstev: regijskih mrež oziroma konzorcijev, hkrati s socialnimi inkubatorji za mlade, kjer se bodo financirale predvsem vsebine vzpostavljanja regijskih mrež ter partnerstev v obliki nadgradnje teh mrež z vzpostavljanjem povezav z obstoječimi podjetji do regiji (dostop do trga) in ponudniki finančnih virov (dostop do financiranja). Predmet financiranja (aktivnosti): vzpostavitev mreže, pridobivanje partnerjev in promocija.</a:t>
            </a:r>
          </a:p>
          <a:p>
            <a:pPr algn="just">
              <a:buNone/>
              <a:defRPr/>
            </a:pPr>
            <a:r>
              <a:rPr lang="sl-SI" sz="1800" b="1" i="1" u="sng" dirty="0" smtClean="0"/>
              <a:t>Obseg sredstev</a:t>
            </a:r>
            <a:r>
              <a:rPr lang="sl-SI" sz="1800" dirty="0" smtClean="0"/>
              <a:t>: 600.000 Eur, od tega 450.000 za regijske mreže in 150.000 za socialne inkubatorje</a:t>
            </a:r>
          </a:p>
          <a:p>
            <a:pPr algn="just">
              <a:buNone/>
              <a:defRPr/>
            </a:pPr>
            <a:r>
              <a:rPr lang="sl-SI" sz="1800" b="1" i="1" u="sng" dirty="0" smtClean="0"/>
              <a:t>Cilj:</a:t>
            </a:r>
            <a:r>
              <a:rPr lang="sl-SI" sz="1800" dirty="0" smtClean="0"/>
              <a:t> podpreti vsaj 12 regijskih mrež in največ </a:t>
            </a:r>
            <a:r>
              <a:rPr lang="sl-SI" sz="1800" dirty="0" smtClean="0"/>
              <a:t>1 nacionalna </a:t>
            </a:r>
            <a:r>
              <a:rPr lang="sl-SI" sz="1800" smtClean="0"/>
              <a:t>mladinska mreža. </a:t>
            </a:r>
            <a:endParaRPr lang="sl-SI" sz="1800" dirty="0" smtClean="0"/>
          </a:p>
          <a:p>
            <a:pPr>
              <a:spcBef>
                <a:spcPct val="0"/>
              </a:spcBef>
              <a:buNone/>
            </a:pPr>
            <a:r>
              <a:rPr lang="sl-SI" sz="1800" b="1" i="1" u="sng" dirty="0" smtClean="0"/>
              <a:t>Pomembno</a:t>
            </a:r>
            <a:r>
              <a:rPr lang="sl-SI" sz="1800" b="1" dirty="0" smtClean="0"/>
              <a:t>: </a:t>
            </a:r>
            <a:r>
              <a:rPr lang="sl-SI" sz="1800" dirty="0" smtClean="0"/>
              <a:t>regijske mreže bodo imele 3 mesece časa ca vzpostavitev od dneva objave javnega razpisa</a:t>
            </a:r>
            <a:r>
              <a:rPr lang="sl-SI" sz="1800" b="1" dirty="0" smtClean="0"/>
              <a:t>. </a:t>
            </a:r>
          </a:p>
          <a:p>
            <a:pPr>
              <a:spcBef>
                <a:spcPct val="0"/>
              </a:spcBef>
              <a:buNone/>
            </a:pPr>
            <a:r>
              <a:rPr lang="sl-SI" sz="1800" b="1" dirty="0" smtClean="0"/>
              <a:t>4. Subvencij za mentorske sheme za socialna podjetja</a:t>
            </a:r>
            <a:r>
              <a:rPr lang="sl-SI" sz="1800" dirty="0" smtClean="0"/>
              <a:t>  </a:t>
            </a:r>
          </a:p>
          <a:p>
            <a:pPr algn="just">
              <a:spcBef>
                <a:spcPct val="0"/>
              </a:spcBef>
              <a:buFontTx/>
              <a:buNone/>
            </a:pPr>
            <a:r>
              <a:rPr lang="sl-SI" sz="1800" dirty="0" smtClean="0"/>
              <a:t>Vsebina: mentoriranje v t. i. predinkubacijski fazi, v inkubacijski fazi in v fazi vstopa na trg. </a:t>
            </a:r>
          </a:p>
          <a:p>
            <a:pPr algn="just">
              <a:spcBef>
                <a:spcPct val="0"/>
              </a:spcBef>
              <a:buFontTx/>
              <a:buNone/>
            </a:pPr>
            <a:r>
              <a:rPr lang="sl-SI" sz="1800" dirty="0" smtClean="0"/>
              <a:t>Poseben sklop: spodbujanje podjetnosti pri mladih za vstop v podjetništvo (v višini 400.000 EUR pri prvem razpisu za obdobje 2016 – 2018, objava predvidoma v marcu 2016.   </a:t>
            </a:r>
          </a:p>
          <a:p>
            <a:pPr algn="just">
              <a:buNone/>
              <a:defRPr/>
            </a:pPr>
            <a:endParaRPr lang="sl-SI" sz="1800" dirty="0" smtClean="0"/>
          </a:p>
          <a:p>
            <a:pPr marL="0" indent="0" algn="just">
              <a:buFontTx/>
              <a:buNone/>
              <a:defRPr/>
            </a:pPr>
            <a:r>
              <a:rPr lang="en-US" sz="1800" dirty="0" smtClean="0"/>
              <a:t> </a:t>
            </a:r>
            <a:endParaRPr lang="sl-SI" sz="1800" dirty="0"/>
          </a:p>
          <a:p>
            <a:pPr marL="0" indent="0" algn="just">
              <a:spcBef>
                <a:spcPts val="0"/>
              </a:spcBef>
              <a:spcAft>
                <a:spcPts val="0"/>
              </a:spcAft>
              <a:buFontTx/>
              <a:buNone/>
              <a:defRPr/>
            </a:pPr>
            <a:endParaRPr lang="sl-SI" sz="1800" dirty="0">
              <a:latin typeface="Calibri" pitchFamily="34" charset="0"/>
              <a:ea typeface="Calibri"/>
              <a:cs typeface="Arial" pitchFamily="34" charset="0"/>
            </a:endParaRPr>
          </a:p>
          <a:p>
            <a:pPr marL="0" indent="0" algn="just">
              <a:spcBef>
                <a:spcPts val="0"/>
              </a:spcBef>
              <a:spcAft>
                <a:spcPts val="0"/>
              </a:spcAft>
              <a:buFontTx/>
              <a:buNone/>
              <a:defRPr/>
            </a:pPr>
            <a:endParaRPr lang="sl-SI" sz="1800" dirty="0">
              <a:latin typeface="Calibri" pitchFamily="34" charset="0"/>
              <a:ea typeface="Calibri"/>
              <a:cs typeface="Arial" pitchFamily="34" charset="0"/>
            </a:endParaRPr>
          </a:p>
          <a:p>
            <a:pPr marL="0" indent="0" algn="just">
              <a:spcBef>
                <a:spcPts val="0"/>
              </a:spcBef>
              <a:spcAft>
                <a:spcPts val="0"/>
              </a:spcAft>
              <a:buFontTx/>
              <a:buNone/>
              <a:defRPr/>
            </a:pPr>
            <a:endParaRPr lang="sl-SI" sz="1800" dirty="0">
              <a:latin typeface="Calibri" pitchFamily="34" charset="0"/>
              <a:ea typeface="Times New Roman"/>
              <a:cs typeface="Arial" pitchFamily="34" charset="0"/>
            </a:endParaRPr>
          </a:p>
          <a:p>
            <a:pPr algn="just">
              <a:buFontTx/>
              <a:buNone/>
              <a:defRPr/>
            </a:pPr>
            <a:r>
              <a:rPr lang="sl-SI" sz="1800" dirty="0" smtClean="0"/>
              <a:t> </a:t>
            </a:r>
          </a:p>
          <a:p>
            <a:pPr>
              <a:buFontTx/>
              <a:buNone/>
              <a:defRPr/>
            </a:pPr>
            <a:endParaRPr lang="sl-SI" sz="1800" dirty="0" smtClean="0"/>
          </a:p>
          <a:p>
            <a:pPr algn="just">
              <a:buFontTx/>
              <a:buNone/>
              <a:defRPr/>
            </a:pPr>
            <a:endParaRPr lang="sl-SI" sz="1800" i="1" dirty="0" smtClean="0">
              <a:solidFill>
                <a:srgbClr val="000000"/>
              </a:solidFill>
            </a:endParaRPr>
          </a:p>
          <a:p>
            <a:pPr algn="just">
              <a:buFontTx/>
              <a:buNone/>
              <a:defRPr/>
            </a:pPr>
            <a:endParaRPr lang="sl-SI" sz="1800" i="1" dirty="0" smtClean="0"/>
          </a:p>
          <a:p>
            <a:pPr marL="0" indent="0" algn="just">
              <a:buFontTx/>
              <a:buNone/>
              <a:defRPr/>
            </a:pPr>
            <a:endParaRPr lang="sl-SI" sz="1800" dirty="0"/>
          </a:p>
        </p:txBody>
      </p:sp>
      <p:sp>
        <p:nvSpPr>
          <p:cNvPr id="20485" name="Rectangle 5"/>
          <p:cNvSpPr>
            <a:spLocks noChangeArrowheads="1"/>
          </p:cNvSpPr>
          <p:nvPr/>
        </p:nvSpPr>
        <p:spPr bwMode="auto">
          <a:xfrm>
            <a:off x="1071538" y="800100"/>
            <a:ext cx="7643837" cy="400050"/>
          </a:xfrm>
          <a:prstGeom prst="rect">
            <a:avLst/>
          </a:prstGeom>
          <a:noFill/>
          <a:ln w="9525">
            <a:noFill/>
            <a:miter lim="800000"/>
            <a:headEnd/>
            <a:tailEnd/>
          </a:ln>
        </p:spPr>
        <p:txBody>
          <a:bodyPr wrap="square">
            <a:spAutoFit/>
          </a:bodyPr>
          <a:lstStyle/>
          <a:p>
            <a:pPr algn="ctr"/>
            <a:r>
              <a:rPr lang="sl-SI" b="1" dirty="0">
                <a:solidFill>
                  <a:srgbClr val="FF0000"/>
                </a:solidFill>
              </a:rPr>
              <a:t>Konkretnejši razpisi </a:t>
            </a:r>
            <a:endParaRPr lang="sl-SI"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vsebine 1"/>
          <p:cNvSpPr>
            <a:spLocks noGrp="1"/>
          </p:cNvSpPr>
          <p:nvPr>
            <p:ph idx="1"/>
          </p:nvPr>
        </p:nvSpPr>
        <p:spPr>
          <a:xfrm>
            <a:off x="457200" y="1136650"/>
            <a:ext cx="8229600" cy="5399088"/>
          </a:xfrm>
        </p:spPr>
        <p:txBody>
          <a:bodyPr/>
          <a:lstStyle/>
          <a:p>
            <a:pPr marL="114300" indent="0">
              <a:lnSpc>
                <a:spcPts val="1300"/>
              </a:lnSpc>
              <a:buFontTx/>
              <a:buNone/>
            </a:pPr>
            <a:r>
              <a:rPr lang="en-US" sz="1600" b="1" dirty="0" smtClean="0">
                <a:ea typeface="Times New Roman" pitchFamily="18" charset="0"/>
                <a:cs typeface="Arial" charset="0"/>
              </a:rPr>
              <a:t>V </a:t>
            </a:r>
            <a:r>
              <a:rPr lang="en-US" sz="1600" b="1" dirty="0" err="1" smtClean="0">
                <a:ea typeface="Times New Roman" pitchFamily="18" charset="0"/>
                <a:cs typeface="Arial" charset="0"/>
              </a:rPr>
              <a:t>okviru</a:t>
            </a:r>
            <a:r>
              <a:rPr lang="en-US" sz="1600" b="1" dirty="0" smtClean="0">
                <a:ea typeface="Times New Roman" pitchFamily="18" charset="0"/>
                <a:cs typeface="Arial" charset="0"/>
              </a:rPr>
              <a:t> ESS</a:t>
            </a:r>
            <a:r>
              <a:rPr lang="en-US" sz="1600" dirty="0" smtClean="0">
                <a:ea typeface="Times New Roman" pitchFamily="18" charset="0"/>
                <a:cs typeface="Arial" charset="0"/>
              </a:rPr>
              <a:t> so </a:t>
            </a:r>
            <a:r>
              <a:rPr lang="en-US" sz="1600" dirty="0" err="1" smtClean="0">
                <a:ea typeface="Times New Roman" pitchFamily="18" charset="0"/>
                <a:cs typeface="Arial" charset="0"/>
              </a:rPr>
              <a:t>predvidene</a:t>
            </a:r>
            <a:r>
              <a:rPr lang="en-US" sz="1600" dirty="0" smtClean="0">
                <a:ea typeface="Times New Roman" pitchFamily="18" charset="0"/>
                <a:cs typeface="Arial" charset="0"/>
              </a:rPr>
              <a:t> </a:t>
            </a:r>
            <a:r>
              <a:rPr lang="en-US" sz="1600" dirty="0" err="1" smtClean="0">
                <a:ea typeface="Times New Roman" pitchFamily="18" charset="0"/>
                <a:cs typeface="Arial" charset="0"/>
              </a:rPr>
              <a:t>mentorske</a:t>
            </a:r>
            <a:r>
              <a:rPr lang="en-US" sz="1600" dirty="0" smtClean="0">
                <a:ea typeface="Times New Roman" pitchFamily="18" charset="0"/>
                <a:cs typeface="Arial" charset="0"/>
              </a:rPr>
              <a:t> </a:t>
            </a:r>
            <a:r>
              <a:rPr lang="en-US" sz="1600" dirty="0" err="1" smtClean="0">
                <a:ea typeface="Times New Roman" pitchFamily="18" charset="0"/>
                <a:cs typeface="Arial" charset="0"/>
              </a:rPr>
              <a:t>sheme</a:t>
            </a:r>
            <a:r>
              <a:rPr lang="en-US" sz="1600" dirty="0" smtClean="0">
                <a:ea typeface="Times New Roman" pitchFamily="18" charset="0"/>
                <a:cs typeface="Arial" charset="0"/>
              </a:rPr>
              <a:t> </a:t>
            </a:r>
            <a:r>
              <a:rPr lang="en-US" sz="1600" dirty="0" err="1" smtClean="0">
                <a:ea typeface="Times New Roman" pitchFamily="18" charset="0"/>
                <a:cs typeface="Arial" charset="0"/>
              </a:rPr>
              <a:t>za</a:t>
            </a:r>
            <a:r>
              <a:rPr lang="en-US" sz="1600" dirty="0" smtClean="0">
                <a:ea typeface="Times New Roman" pitchFamily="18" charset="0"/>
                <a:cs typeface="Arial" charset="0"/>
              </a:rPr>
              <a:t> </a:t>
            </a:r>
            <a:r>
              <a:rPr lang="en-US" sz="1600" dirty="0" err="1" smtClean="0">
                <a:ea typeface="Times New Roman" pitchFamily="18" charset="0"/>
                <a:cs typeface="Arial" charset="0"/>
              </a:rPr>
              <a:t>ranljive</a:t>
            </a:r>
            <a:r>
              <a:rPr lang="en-US" sz="1600" dirty="0" smtClean="0">
                <a:ea typeface="Times New Roman" pitchFamily="18" charset="0"/>
                <a:cs typeface="Arial" charset="0"/>
              </a:rPr>
              <a:t> </a:t>
            </a:r>
            <a:r>
              <a:rPr lang="en-US" sz="1600" dirty="0" err="1" smtClean="0">
                <a:ea typeface="Times New Roman" pitchFamily="18" charset="0"/>
                <a:cs typeface="Arial" charset="0"/>
              </a:rPr>
              <a:t>skupine</a:t>
            </a:r>
            <a:r>
              <a:rPr lang="en-US" sz="1600" dirty="0" smtClean="0">
                <a:ea typeface="Times New Roman" pitchFamily="18" charset="0"/>
                <a:cs typeface="Arial" charset="0"/>
              </a:rPr>
              <a:t> </a:t>
            </a:r>
            <a:r>
              <a:rPr lang="en-US" sz="1600" dirty="0" err="1" smtClean="0">
                <a:ea typeface="Times New Roman" pitchFamily="18" charset="0"/>
                <a:cs typeface="Arial" charset="0"/>
              </a:rPr>
              <a:t>ljudi</a:t>
            </a:r>
            <a:r>
              <a:rPr lang="en-US" sz="1600" dirty="0" smtClean="0">
                <a:ea typeface="Times New Roman" pitchFamily="18" charset="0"/>
                <a:cs typeface="Arial" charset="0"/>
              </a:rPr>
              <a:t>, </a:t>
            </a:r>
            <a:r>
              <a:rPr lang="en-US" sz="1600" dirty="0" err="1" smtClean="0">
                <a:ea typeface="Times New Roman" pitchFamily="18" charset="0"/>
                <a:cs typeface="Arial" charset="0"/>
              </a:rPr>
              <a:t>razdeljene</a:t>
            </a:r>
            <a:r>
              <a:rPr lang="en-US" sz="1600" dirty="0" smtClean="0">
                <a:ea typeface="Times New Roman" pitchFamily="18" charset="0"/>
                <a:cs typeface="Arial" charset="0"/>
              </a:rPr>
              <a:t> </a:t>
            </a:r>
            <a:r>
              <a:rPr lang="en-US" sz="1600" dirty="0" err="1" smtClean="0">
                <a:ea typeface="Times New Roman" pitchFamily="18" charset="0"/>
                <a:cs typeface="Arial" charset="0"/>
              </a:rPr>
              <a:t>po</a:t>
            </a:r>
            <a:r>
              <a:rPr lang="en-US" sz="1600" dirty="0" smtClean="0">
                <a:ea typeface="Times New Roman" pitchFamily="18" charset="0"/>
                <a:cs typeface="Arial" charset="0"/>
              </a:rPr>
              <a:t> </a:t>
            </a:r>
            <a:r>
              <a:rPr lang="en-US" sz="1600" dirty="0" err="1" smtClean="0">
                <a:ea typeface="Times New Roman" pitchFamily="18" charset="0"/>
                <a:cs typeface="Arial" charset="0"/>
              </a:rPr>
              <a:t>sklopih</a:t>
            </a:r>
            <a:r>
              <a:rPr lang="en-US" sz="1600" dirty="0" smtClean="0">
                <a:ea typeface="Times New Roman" pitchFamily="18" charset="0"/>
                <a:cs typeface="Arial" charset="0"/>
              </a:rPr>
              <a:t> </a:t>
            </a:r>
            <a:r>
              <a:rPr lang="en-US" sz="1600" dirty="0" err="1" smtClean="0">
                <a:ea typeface="Times New Roman" pitchFamily="18" charset="0"/>
                <a:cs typeface="Arial" charset="0"/>
              </a:rPr>
              <a:t>za</a:t>
            </a:r>
            <a:r>
              <a:rPr lang="en-US" sz="1600" dirty="0" smtClean="0">
                <a:ea typeface="Times New Roman" pitchFamily="18" charset="0"/>
                <a:cs typeface="Arial" charset="0"/>
              </a:rPr>
              <a:t> </a:t>
            </a:r>
            <a:r>
              <a:rPr lang="en-US" sz="1600" dirty="0" err="1" smtClean="0">
                <a:ea typeface="Times New Roman" pitchFamily="18" charset="0"/>
                <a:cs typeface="Arial" charset="0"/>
              </a:rPr>
              <a:t>te</a:t>
            </a:r>
            <a:r>
              <a:rPr lang="en-US" sz="1600" dirty="0" smtClean="0">
                <a:ea typeface="Times New Roman" pitchFamily="18" charset="0"/>
                <a:cs typeface="Arial" charset="0"/>
              </a:rPr>
              <a:t> </a:t>
            </a:r>
            <a:r>
              <a:rPr lang="en-US" sz="1600" dirty="0" err="1" smtClean="0">
                <a:ea typeface="Times New Roman" pitchFamily="18" charset="0"/>
                <a:cs typeface="Arial" charset="0"/>
              </a:rPr>
              <a:t>skupin</a:t>
            </a:r>
            <a:r>
              <a:rPr lang="en-US" sz="1600" dirty="0" smtClean="0">
                <a:ea typeface="Times New Roman" pitchFamily="18" charset="0"/>
                <a:cs typeface="Arial" charset="0"/>
              </a:rPr>
              <a:t>, </a:t>
            </a:r>
            <a:r>
              <a:rPr lang="en-US" sz="1600" dirty="0" err="1" smtClean="0">
                <a:ea typeface="Times New Roman" pitchFamily="18" charset="0"/>
                <a:cs typeface="Arial" charset="0"/>
              </a:rPr>
              <a:t>horizontalno</a:t>
            </a:r>
            <a:r>
              <a:rPr lang="en-US" sz="1600" dirty="0" smtClean="0">
                <a:ea typeface="Times New Roman" pitchFamily="18" charset="0"/>
                <a:cs typeface="Arial" charset="0"/>
              </a:rPr>
              <a:t> se </a:t>
            </a:r>
            <a:r>
              <a:rPr lang="en-US" sz="1600" dirty="0" err="1" smtClean="0">
                <a:ea typeface="Times New Roman" pitchFamily="18" charset="0"/>
                <a:cs typeface="Arial" charset="0"/>
              </a:rPr>
              <a:t>upošteva</a:t>
            </a:r>
            <a:r>
              <a:rPr lang="en-US" sz="1600" dirty="0" smtClean="0">
                <a:ea typeface="Times New Roman" pitchFamily="18" charset="0"/>
                <a:cs typeface="Arial" charset="0"/>
              </a:rPr>
              <a:t> </a:t>
            </a:r>
            <a:r>
              <a:rPr lang="en-US" sz="1600" dirty="0" err="1" smtClean="0">
                <a:ea typeface="Times New Roman" pitchFamily="18" charset="0"/>
                <a:cs typeface="Arial" charset="0"/>
              </a:rPr>
              <a:t>regijski</a:t>
            </a:r>
            <a:r>
              <a:rPr lang="en-US" sz="1600" dirty="0" smtClean="0">
                <a:ea typeface="Times New Roman" pitchFamily="18" charset="0"/>
                <a:cs typeface="Arial" charset="0"/>
              </a:rPr>
              <a:t> </a:t>
            </a:r>
            <a:r>
              <a:rPr lang="en-US" sz="1600" dirty="0" err="1" smtClean="0">
                <a:ea typeface="Times New Roman" pitchFamily="18" charset="0"/>
                <a:cs typeface="Arial" charset="0"/>
              </a:rPr>
              <a:t>kriterij</a:t>
            </a:r>
            <a:r>
              <a:rPr lang="en-US" sz="1600" dirty="0" smtClean="0">
                <a:ea typeface="Times New Roman" pitchFamily="18" charset="0"/>
                <a:cs typeface="Arial" charset="0"/>
              </a:rPr>
              <a:t> (</a:t>
            </a:r>
            <a:r>
              <a:rPr lang="en-US" sz="1600" dirty="0" err="1" smtClean="0">
                <a:ea typeface="Times New Roman" pitchFamily="18" charset="0"/>
                <a:cs typeface="Arial" charset="0"/>
              </a:rPr>
              <a:t>predviden</a:t>
            </a:r>
            <a:r>
              <a:rPr lang="en-US" sz="1600" dirty="0" smtClean="0">
                <a:ea typeface="Times New Roman" pitchFamily="18" charset="0"/>
                <a:cs typeface="Arial" charset="0"/>
              </a:rPr>
              <a:t> instrument: </a:t>
            </a:r>
            <a:r>
              <a:rPr lang="en-US" sz="1600" dirty="0" err="1" smtClean="0">
                <a:ea typeface="Times New Roman" pitchFamily="18" charset="0"/>
                <a:cs typeface="Arial" charset="0"/>
              </a:rPr>
              <a:t>javni</a:t>
            </a:r>
            <a:r>
              <a:rPr lang="en-US" sz="1600" dirty="0" smtClean="0">
                <a:ea typeface="Times New Roman" pitchFamily="18" charset="0"/>
                <a:cs typeface="Arial" charset="0"/>
              </a:rPr>
              <a:t> </a:t>
            </a:r>
            <a:r>
              <a:rPr lang="en-US" sz="1600" dirty="0" err="1" smtClean="0">
                <a:ea typeface="Times New Roman" pitchFamily="18" charset="0"/>
                <a:cs typeface="Arial" charset="0"/>
              </a:rPr>
              <a:t>razpis</a:t>
            </a:r>
            <a:r>
              <a:rPr lang="en-US" sz="1600" dirty="0" smtClean="0">
                <a:ea typeface="Times New Roman" pitchFamily="18" charset="0"/>
                <a:cs typeface="Arial" charset="0"/>
              </a:rPr>
              <a:t> – v </a:t>
            </a:r>
            <a:r>
              <a:rPr lang="en-US" sz="1600" dirty="0" err="1" smtClean="0">
                <a:ea typeface="Times New Roman" pitchFamily="18" charset="0"/>
                <a:cs typeface="Arial" charset="0"/>
              </a:rPr>
              <a:t>obliki</a:t>
            </a:r>
            <a:r>
              <a:rPr lang="en-US" sz="1600" dirty="0" smtClean="0">
                <a:ea typeface="Times New Roman" pitchFamily="18" charset="0"/>
                <a:cs typeface="Arial" charset="0"/>
              </a:rPr>
              <a:t> </a:t>
            </a:r>
            <a:r>
              <a:rPr lang="en-US" sz="1600" dirty="0" err="1" smtClean="0">
                <a:ea typeface="Times New Roman" pitchFamily="18" charset="0"/>
                <a:cs typeface="Arial" charset="0"/>
              </a:rPr>
              <a:t>vavčerja</a:t>
            </a:r>
            <a:r>
              <a:rPr lang="en-US" sz="1600" dirty="0" smtClean="0">
                <a:ea typeface="Times New Roman" pitchFamily="18" charset="0"/>
                <a:cs typeface="Arial" charset="0"/>
              </a:rPr>
              <a:t>), v </a:t>
            </a:r>
            <a:r>
              <a:rPr lang="en-US" sz="1600" dirty="0" err="1" smtClean="0">
                <a:ea typeface="Times New Roman" pitchFamily="18" charset="0"/>
                <a:cs typeface="Arial" charset="0"/>
              </a:rPr>
              <a:t>skupni</a:t>
            </a:r>
            <a:r>
              <a:rPr lang="en-US" sz="1600" dirty="0" smtClean="0">
                <a:ea typeface="Times New Roman" pitchFamily="18" charset="0"/>
                <a:cs typeface="Arial" charset="0"/>
              </a:rPr>
              <a:t> </a:t>
            </a:r>
            <a:r>
              <a:rPr lang="en-US" sz="1600" dirty="0" err="1" smtClean="0">
                <a:ea typeface="Times New Roman" pitchFamily="18" charset="0"/>
                <a:cs typeface="Arial" charset="0"/>
              </a:rPr>
              <a:t>višini</a:t>
            </a:r>
            <a:r>
              <a:rPr lang="en-US" sz="1600" dirty="0" smtClean="0">
                <a:ea typeface="Times New Roman" pitchFamily="18" charset="0"/>
                <a:cs typeface="Arial" charset="0"/>
              </a:rPr>
              <a:t> 1,2 </a:t>
            </a:r>
            <a:r>
              <a:rPr lang="en-US" sz="1600" dirty="0" err="1" smtClean="0">
                <a:ea typeface="Times New Roman" pitchFamily="18" charset="0"/>
                <a:cs typeface="Arial" charset="0"/>
              </a:rPr>
              <a:t>mio</a:t>
            </a:r>
            <a:r>
              <a:rPr lang="en-US" sz="1600" dirty="0" smtClean="0">
                <a:ea typeface="Times New Roman" pitchFamily="18" charset="0"/>
                <a:cs typeface="Arial" charset="0"/>
              </a:rPr>
              <a:t> EUR</a:t>
            </a:r>
            <a:endParaRPr lang="sl-SI" sz="1600" dirty="0" smtClean="0">
              <a:ea typeface="Calibri" pitchFamily="34" charset="0"/>
              <a:cs typeface="Times New Roman" pitchFamily="18" charset="0"/>
            </a:endParaRPr>
          </a:p>
          <a:p>
            <a:pPr marL="114300" indent="0" algn="just">
              <a:buFontTx/>
              <a:buAutoNum type="arabicParenBoth"/>
            </a:pPr>
            <a:r>
              <a:rPr lang="sl-SI" sz="1600" dirty="0" smtClean="0">
                <a:ea typeface="Calibri" pitchFamily="34" charset="0"/>
                <a:cs typeface="Times New Roman" pitchFamily="18" charset="0"/>
              </a:rPr>
              <a:t>Mladi </a:t>
            </a:r>
          </a:p>
          <a:p>
            <a:pPr marL="114300" indent="0" algn="just">
              <a:buFontTx/>
              <a:buAutoNum type="arabicParenBoth"/>
            </a:pPr>
            <a:r>
              <a:rPr lang="sl-SI" sz="1600" dirty="0" smtClean="0">
                <a:ea typeface="Calibri" pitchFamily="34" charset="0"/>
                <a:cs typeface="Times New Roman" pitchFamily="18" charset="0"/>
              </a:rPr>
              <a:t>Ženske </a:t>
            </a:r>
          </a:p>
          <a:p>
            <a:pPr marL="114300" indent="0" algn="just">
              <a:buFontTx/>
              <a:buAutoNum type="arabicParenBoth"/>
            </a:pPr>
            <a:r>
              <a:rPr lang="sl-SI" sz="1600" dirty="0" smtClean="0">
                <a:ea typeface="Calibri" pitchFamily="34" charset="0"/>
                <a:cs typeface="Times New Roman" pitchFamily="18" charset="0"/>
              </a:rPr>
              <a:t>Starejši </a:t>
            </a:r>
          </a:p>
          <a:p>
            <a:pPr marL="114300" indent="0" algn="just">
              <a:buFontTx/>
              <a:buAutoNum type="arabicParenBoth"/>
            </a:pPr>
            <a:r>
              <a:rPr lang="sl-SI" sz="1600" dirty="0" smtClean="0">
                <a:ea typeface="Calibri" pitchFamily="34" charset="0"/>
                <a:cs typeface="Times New Roman" pitchFamily="18" charset="0"/>
              </a:rPr>
              <a:t>Dolgotranjo brezposelne osebe </a:t>
            </a:r>
          </a:p>
          <a:p>
            <a:pPr marL="114300" indent="0" algn="just">
              <a:buFontTx/>
              <a:buNone/>
            </a:pPr>
            <a:r>
              <a:rPr lang="en-US" sz="1600" dirty="0" smtClean="0">
                <a:cs typeface="Times New Roman" pitchFamily="18" charset="0"/>
              </a:rPr>
              <a:t> </a:t>
            </a:r>
            <a:endParaRPr lang="sl-SI" sz="1600" dirty="0" smtClean="0">
              <a:cs typeface="Times New Roman" pitchFamily="18" charset="0"/>
            </a:endParaRPr>
          </a:p>
          <a:p>
            <a:pPr marL="114300" indent="0" algn="just">
              <a:lnSpc>
                <a:spcPts val="1300"/>
              </a:lnSpc>
            </a:pPr>
            <a:r>
              <a:rPr lang="en-US" sz="1600" dirty="0" err="1" smtClean="0">
                <a:cs typeface="Times New Roman" pitchFamily="18" charset="0"/>
              </a:rPr>
              <a:t>Horizontalno</a:t>
            </a:r>
            <a:r>
              <a:rPr lang="en-US" sz="1600" dirty="0" smtClean="0">
                <a:cs typeface="Times New Roman" pitchFamily="18" charset="0"/>
              </a:rPr>
              <a:t> se </a:t>
            </a:r>
            <a:r>
              <a:rPr lang="en-US" sz="1600" dirty="0" err="1" smtClean="0">
                <a:cs typeface="Times New Roman" pitchFamily="18" charset="0"/>
              </a:rPr>
              <a:t>financirajo</a:t>
            </a:r>
            <a:r>
              <a:rPr lang="en-US" sz="1600" dirty="0" smtClean="0">
                <a:cs typeface="Times New Roman" pitchFamily="18" charset="0"/>
              </a:rPr>
              <a:t> </a:t>
            </a:r>
            <a:r>
              <a:rPr lang="en-US" sz="1600" dirty="0" err="1" smtClean="0">
                <a:cs typeface="Times New Roman" pitchFamily="18" charset="0"/>
              </a:rPr>
              <a:t>posamezne</a:t>
            </a:r>
            <a:r>
              <a:rPr lang="en-US" sz="1600" dirty="0" smtClean="0">
                <a:cs typeface="Times New Roman" pitchFamily="18" charset="0"/>
              </a:rPr>
              <a:t> faze v »</a:t>
            </a:r>
            <a:r>
              <a:rPr lang="en-US" sz="1600" dirty="0" err="1" smtClean="0">
                <a:cs typeface="Times New Roman" pitchFamily="18" charset="0"/>
              </a:rPr>
              <a:t>življenjskem</a:t>
            </a:r>
            <a:r>
              <a:rPr lang="en-US" sz="1600" dirty="0" smtClean="0">
                <a:cs typeface="Times New Roman" pitchFamily="18" charset="0"/>
              </a:rPr>
              <a:t> </a:t>
            </a:r>
            <a:r>
              <a:rPr lang="en-US" sz="1600" dirty="0" err="1" smtClean="0">
                <a:cs typeface="Times New Roman" pitchFamily="18" charset="0"/>
              </a:rPr>
              <a:t>cilklu</a:t>
            </a:r>
            <a:r>
              <a:rPr lang="en-US" sz="1600" dirty="0" smtClean="0">
                <a:cs typeface="Times New Roman" pitchFamily="18" charset="0"/>
              </a:rPr>
              <a:t>« </a:t>
            </a:r>
            <a:r>
              <a:rPr lang="en-US" sz="1600" dirty="0" err="1" smtClean="0">
                <a:cs typeface="Times New Roman" pitchFamily="18" charset="0"/>
              </a:rPr>
              <a:t>podjetja</a:t>
            </a:r>
            <a:r>
              <a:rPr lang="en-US" sz="1600" dirty="0" smtClean="0">
                <a:cs typeface="Times New Roman" pitchFamily="18" charset="0"/>
              </a:rPr>
              <a:t> (</a:t>
            </a:r>
            <a:r>
              <a:rPr lang="en-US" sz="1600" dirty="0" err="1" smtClean="0">
                <a:cs typeface="Times New Roman" pitchFamily="18" charset="0"/>
              </a:rPr>
              <a:t>od</a:t>
            </a:r>
            <a:r>
              <a:rPr lang="en-US" sz="1600" dirty="0" smtClean="0">
                <a:cs typeface="Times New Roman" pitchFamily="18" charset="0"/>
              </a:rPr>
              <a:t> </a:t>
            </a:r>
            <a:r>
              <a:rPr lang="en-US" sz="1600" dirty="0" err="1" smtClean="0">
                <a:cs typeface="Times New Roman" pitchFamily="18" charset="0"/>
              </a:rPr>
              <a:t>razvoja</a:t>
            </a:r>
            <a:r>
              <a:rPr lang="en-US" sz="1600" dirty="0" smtClean="0">
                <a:cs typeface="Times New Roman" pitchFamily="18" charset="0"/>
              </a:rPr>
              <a:t> </a:t>
            </a:r>
            <a:r>
              <a:rPr lang="en-US" sz="1600" dirty="0" err="1" smtClean="0">
                <a:cs typeface="Times New Roman" pitchFamily="18" charset="0"/>
              </a:rPr>
              <a:t>podjetniške</a:t>
            </a:r>
            <a:r>
              <a:rPr lang="en-US" sz="1600" dirty="0" smtClean="0">
                <a:cs typeface="Times New Roman" pitchFamily="18" charset="0"/>
              </a:rPr>
              <a:t> </a:t>
            </a:r>
            <a:r>
              <a:rPr lang="en-US" sz="1600" dirty="0" err="1" smtClean="0">
                <a:cs typeface="Times New Roman" pitchFamily="18" charset="0"/>
              </a:rPr>
              <a:t>ideje</a:t>
            </a:r>
            <a:r>
              <a:rPr lang="en-US" sz="1600" dirty="0" smtClean="0">
                <a:cs typeface="Times New Roman" pitchFamily="18" charset="0"/>
              </a:rPr>
              <a:t> do </a:t>
            </a:r>
            <a:r>
              <a:rPr lang="en-US" sz="1600" dirty="0" err="1" smtClean="0">
                <a:cs typeface="Times New Roman" pitchFamily="18" charset="0"/>
              </a:rPr>
              <a:t>izhoda</a:t>
            </a:r>
            <a:r>
              <a:rPr lang="en-US" sz="1600" dirty="0" smtClean="0">
                <a:cs typeface="Times New Roman" pitchFamily="18" charset="0"/>
              </a:rPr>
              <a:t> v </a:t>
            </a:r>
            <a:r>
              <a:rPr lang="en-US" sz="1600" dirty="0" err="1" smtClean="0">
                <a:cs typeface="Times New Roman" pitchFamily="18" charset="0"/>
              </a:rPr>
              <a:t>podjetništvo</a:t>
            </a:r>
            <a:r>
              <a:rPr lang="en-US" sz="1600" dirty="0" smtClean="0">
                <a:cs typeface="Times New Roman" pitchFamily="18" charset="0"/>
              </a:rPr>
              <a:t>): </a:t>
            </a:r>
            <a:endParaRPr lang="sl-SI" sz="1600" dirty="0" smtClean="0">
              <a:cs typeface="Times New Roman" pitchFamily="18" charset="0"/>
            </a:endParaRPr>
          </a:p>
          <a:p>
            <a:pPr marL="114300" indent="0" algn="just">
              <a:buFont typeface="Calibri" pitchFamily="34" charset="0"/>
              <a:buChar char="-"/>
            </a:pPr>
            <a:r>
              <a:rPr lang="sl-SI" sz="1600" dirty="0" smtClean="0">
                <a:ea typeface="Calibri" pitchFamily="34" charset="0"/>
                <a:cs typeface="Calibri" pitchFamily="34" charset="0"/>
              </a:rPr>
              <a:t>Faza I: oblikovanje in razvoj podjetniške ideje – specifična znanja</a:t>
            </a:r>
            <a:endParaRPr lang="sl-SI" sz="1600" dirty="0" smtClean="0">
              <a:latin typeface="Times New Roman" pitchFamily="18" charset="0"/>
              <a:ea typeface="Calibri" pitchFamily="34" charset="0"/>
              <a:cs typeface="Calibri" pitchFamily="34" charset="0"/>
            </a:endParaRPr>
          </a:p>
          <a:p>
            <a:pPr marL="114300" indent="0" algn="just">
              <a:buFont typeface="Calibri" pitchFamily="34" charset="0"/>
              <a:buChar char="-"/>
            </a:pPr>
            <a:r>
              <a:rPr lang="sl-SI" sz="1600" dirty="0" smtClean="0">
                <a:ea typeface="Calibri" pitchFamily="34" charset="0"/>
                <a:cs typeface="Calibri" pitchFamily="34" charset="0"/>
              </a:rPr>
              <a:t>Faza II: predinkubacijska doba – preden vstopi v skupnostno okolje– specifična znanja</a:t>
            </a:r>
            <a:endParaRPr lang="sl-SI" sz="1600" dirty="0" smtClean="0">
              <a:latin typeface="Times New Roman" pitchFamily="18" charset="0"/>
              <a:ea typeface="Calibri" pitchFamily="34" charset="0"/>
              <a:cs typeface="Calibri" pitchFamily="34" charset="0"/>
            </a:endParaRPr>
          </a:p>
          <a:p>
            <a:pPr marL="114300" indent="0" algn="just">
              <a:buFont typeface="Calibri" pitchFamily="34" charset="0"/>
              <a:buChar char="-"/>
            </a:pPr>
            <a:r>
              <a:rPr lang="sl-SI" sz="1600" dirty="0" smtClean="0">
                <a:ea typeface="Calibri" pitchFamily="34" charset="0"/>
                <a:cs typeface="Calibri" pitchFamily="34" charset="0"/>
              </a:rPr>
              <a:t>Faza III: inkubacijska doba – standardna znanja za pripravo poslovnega načrta znotraj skupnostnega okolja (coworkingi, socialni inkubatorji ipd)</a:t>
            </a:r>
            <a:endParaRPr lang="sl-SI" sz="1600" dirty="0" smtClean="0">
              <a:latin typeface="Times New Roman" pitchFamily="18" charset="0"/>
              <a:ea typeface="Calibri" pitchFamily="34" charset="0"/>
              <a:cs typeface="Calibri" pitchFamily="34" charset="0"/>
            </a:endParaRPr>
          </a:p>
          <a:p>
            <a:pPr marL="114300" indent="0" algn="just">
              <a:buFont typeface="Calibri" pitchFamily="34" charset="0"/>
              <a:buChar char="-"/>
            </a:pPr>
            <a:r>
              <a:rPr lang="sl-SI" sz="1600" dirty="0" smtClean="0">
                <a:ea typeface="Calibri" pitchFamily="34" charset="0"/>
                <a:cs typeface="Calibri" pitchFamily="34" charset="0"/>
              </a:rPr>
              <a:t>Faza IV: start-up faza – standardna znanja in pridobivanje stika s podjetji (dostop do trga): vavčer za financiranje stroškov podpornega okolja, ki angažira mentorje iz obstoječih (družbeno odgovornih) podjetij – financiranje vavčerja ob pogoju, da start – up podjetje pridobi takega mentorja na osnovi njegovega poslovnega načrta. </a:t>
            </a:r>
          </a:p>
          <a:p>
            <a:pPr marL="114300" indent="0" algn="just">
              <a:buNone/>
            </a:pPr>
            <a:endParaRPr lang="sl-SI" sz="1600" dirty="0" smtClean="0">
              <a:latin typeface="Times New Roman" pitchFamily="18" charset="0"/>
              <a:ea typeface="Calibri" pitchFamily="34" charset="0"/>
              <a:cs typeface="Calibri" pitchFamily="34" charset="0"/>
            </a:endParaRPr>
          </a:p>
          <a:p>
            <a:pPr algn="just">
              <a:buNone/>
              <a:defRPr/>
            </a:pPr>
            <a:r>
              <a:rPr lang="sl-SI" sz="1600" dirty="0" smtClean="0">
                <a:solidFill>
                  <a:srgbClr val="000000"/>
                </a:solidFill>
              </a:rPr>
              <a:t>Ad b) </a:t>
            </a:r>
            <a:r>
              <a:rPr lang="sl-SI" sz="1600" b="1" dirty="0" smtClean="0">
                <a:solidFill>
                  <a:srgbClr val="000000"/>
                </a:solidFill>
              </a:rPr>
              <a:t>Nefinančne</a:t>
            </a:r>
            <a:r>
              <a:rPr lang="sl-SI" sz="1600" b="1" dirty="0" smtClean="0"/>
              <a:t> oblike podpore s posrednim finančnim vplivom: </a:t>
            </a:r>
          </a:p>
          <a:p>
            <a:pPr algn="just">
              <a:buAutoNum type="arabicPeriod"/>
              <a:defRPr/>
            </a:pPr>
            <a:r>
              <a:rPr lang="sl-SI" sz="1600" b="1" dirty="0" smtClean="0"/>
              <a:t>Iz naslova novele Zakona o javnem naročanju:</a:t>
            </a:r>
          </a:p>
          <a:p>
            <a:pPr algn="just">
              <a:buFontTx/>
              <a:buChar char="-"/>
              <a:defRPr/>
            </a:pPr>
            <a:r>
              <a:rPr lang="sl-SI" sz="1600" dirty="0" smtClean="0"/>
              <a:t>Ugodnejši pogoji za socialna podjetja in podjetja s socialno vsebino (vključno z zadrugami) z vidika prednostne obravnave teh podjetij v primeru postopkov javnega naročanja ter tudi z vidika zmanjšanja zahtevnosti po letnem prihodku posameznih podjetij za kandidiranje na javnih razpisih v postopkih javnega naročanja; </a:t>
            </a:r>
          </a:p>
          <a:p>
            <a:pPr algn="just">
              <a:buFontTx/>
              <a:buChar char="-"/>
              <a:defRPr/>
            </a:pPr>
            <a:r>
              <a:rPr lang="sl-SI" sz="1600" dirty="0" smtClean="0"/>
              <a:t>Pridržana javna naročila:  </a:t>
            </a:r>
            <a:r>
              <a:rPr lang="sl-SI" sz="1600" b="1" dirty="0" smtClean="0"/>
              <a:t> </a:t>
            </a:r>
          </a:p>
          <a:p>
            <a:pPr algn="just">
              <a:buNone/>
              <a:defRPr/>
            </a:pPr>
            <a:r>
              <a:rPr lang="sl-SI" sz="1600" b="1" dirty="0" smtClean="0"/>
              <a:t>2. Iz naslova Evropske Direktive o storitvah v splošnem gospodarkskem interesu:</a:t>
            </a:r>
          </a:p>
          <a:p>
            <a:pPr algn="just">
              <a:buFontTx/>
              <a:buChar char="-"/>
              <a:defRPr/>
            </a:pPr>
            <a:r>
              <a:rPr lang="sl-SI" sz="1600" dirty="0" smtClean="0"/>
              <a:t>Kjer je posebnega pomena “odgovorno upravljanje s skupnim premoženjem”;</a:t>
            </a:r>
          </a:p>
          <a:p>
            <a:pPr algn="just">
              <a:buFontTx/>
              <a:buChar char="-"/>
              <a:defRPr/>
            </a:pPr>
            <a:r>
              <a:rPr lang="sl-SI" sz="1600" dirty="0" smtClean="0"/>
              <a:t>Kjer je treba poiskati način izvajanja aktivnosti zunaj “tradicionalnih upravljalskih” struktur, </a:t>
            </a:r>
          </a:p>
          <a:p>
            <a:pPr algn="just">
              <a:buFontTx/>
              <a:buChar char="-"/>
              <a:defRPr/>
            </a:pPr>
            <a:r>
              <a:rPr lang="sl-SI" sz="1600" dirty="0" smtClean="0"/>
              <a:t>Kjer se prav zaradi neravnotežja med ponudbo in povpraševanjem po posameznih storitvah v splošnem gospodarksem interesu (zaenkrat na ključnih področjih socialnih zadev, zdravstva in šolstva, vendar pa Direktiva širi področja tudi na druge oblike aktivacije), pojavlja vrzel, ki jio učinkoviteje zapolnijo socialna podjetja in zadruge oziroma skupnosti (skupine prebivalcev)</a:t>
            </a:r>
            <a:endParaRPr lang="sl-SI" sz="1600" dirty="0" smtClean="0">
              <a:latin typeface="Times New Roman" pitchFamily="18" charset="0"/>
              <a:ea typeface="Calibri" pitchFamily="34" charset="0"/>
              <a:cs typeface="Calibri" pitchFamily="34" charset="0"/>
            </a:endParaRPr>
          </a:p>
          <a:p>
            <a:pPr marL="114300" indent="0"/>
            <a:endParaRPr lang="sl-SI" sz="1600" dirty="0" smtClean="0"/>
          </a:p>
        </p:txBody>
      </p:sp>
      <p:sp>
        <p:nvSpPr>
          <p:cNvPr id="22531" name="Naslov 2"/>
          <p:cNvSpPr>
            <a:spLocks noGrp="1"/>
          </p:cNvSpPr>
          <p:nvPr>
            <p:ph type="title"/>
          </p:nvPr>
        </p:nvSpPr>
        <p:spPr/>
        <p:txBody>
          <a:bodyPr/>
          <a:lstStyle/>
          <a:p>
            <a:r>
              <a:rPr lang="sl-SI" sz="2000" b="1" dirty="0" smtClean="0">
                <a:solidFill>
                  <a:srgbClr val="FF0000"/>
                </a:solidFill>
              </a:rPr>
              <a:t>Konkretnejši razpisi</a:t>
            </a:r>
            <a:endParaRPr lang="sl-SI" sz="20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85832"/>
            <a:ext cx="8229600" cy="5929353"/>
          </a:xfrm>
        </p:spPr>
        <p:txBody>
          <a:bodyPr/>
          <a:lstStyle/>
          <a:p>
            <a:pPr algn="just">
              <a:buNone/>
              <a:defRPr/>
            </a:pPr>
            <a:r>
              <a:rPr lang="sl-SI" sz="1800" dirty="0" smtClean="0">
                <a:solidFill>
                  <a:srgbClr val="000000"/>
                </a:solidFill>
              </a:rPr>
              <a:t>Ad b) </a:t>
            </a:r>
            <a:r>
              <a:rPr lang="sl-SI" sz="1800" b="1" dirty="0" smtClean="0">
                <a:solidFill>
                  <a:srgbClr val="000000"/>
                </a:solidFill>
              </a:rPr>
              <a:t>Nefinančne</a:t>
            </a:r>
            <a:r>
              <a:rPr lang="sl-SI" sz="1800" b="1" dirty="0" smtClean="0"/>
              <a:t> oblike podpore s posrednim finančnim vplivom: </a:t>
            </a:r>
          </a:p>
          <a:p>
            <a:pPr algn="just">
              <a:buAutoNum type="arabicPeriod"/>
              <a:defRPr/>
            </a:pPr>
            <a:r>
              <a:rPr lang="sl-SI" sz="1800" b="1" dirty="0" smtClean="0"/>
              <a:t>Iz naslova novele Zakona o javnem naročanju:</a:t>
            </a:r>
          </a:p>
          <a:p>
            <a:pPr algn="just">
              <a:buFontTx/>
              <a:buChar char="-"/>
              <a:defRPr/>
            </a:pPr>
            <a:r>
              <a:rPr lang="sl-SI" sz="1800" dirty="0" smtClean="0"/>
              <a:t>Ugodnejši pogoji za socialna podjetja in podjetja s socialno vsebino (vključno z zadrugami) z vidika prednostne obravnave teh podjetij v primeru postopkov javnega naročanja ter tudi z vidika zmanjšanja zahtevnosti po letnem prihodku posameznih podjetij za kandidiranje na javnih razpisih v postopkih javnega naročanja; </a:t>
            </a:r>
          </a:p>
          <a:p>
            <a:pPr algn="just">
              <a:buFontTx/>
              <a:buChar char="-"/>
              <a:defRPr/>
            </a:pPr>
            <a:r>
              <a:rPr lang="sl-SI" sz="1800" dirty="0" smtClean="0"/>
              <a:t>Pridržana javna naročila:  </a:t>
            </a:r>
            <a:r>
              <a:rPr lang="sl-SI" sz="1800" b="1" dirty="0" smtClean="0"/>
              <a:t> </a:t>
            </a:r>
          </a:p>
          <a:p>
            <a:pPr algn="just">
              <a:buNone/>
              <a:defRPr/>
            </a:pPr>
            <a:r>
              <a:rPr lang="sl-SI" sz="1800" b="1" dirty="0" smtClean="0"/>
              <a:t>2. Iz naslova Evropske Direktive o storitvah v splošnem gospodarkskem interesu:</a:t>
            </a:r>
          </a:p>
          <a:p>
            <a:pPr algn="just">
              <a:buFontTx/>
              <a:buChar char="-"/>
              <a:defRPr/>
            </a:pPr>
            <a:r>
              <a:rPr lang="sl-SI" sz="1800" dirty="0" smtClean="0"/>
              <a:t>Kjer je posebnega pomena “odgovorno upravljanje s skupnim premoženjem”;</a:t>
            </a:r>
          </a:p>
          <a:p>
            <a:pPr algn="just">
              <a:buFontTx/>
              <a:buChar char="-"/>
              <a:defRPr/>
            </a:pPr>
            <a:r>
              <a:rPr lang="sl-SI" sz="1800" dirty="0" smtClean="0"/>
              <a:t>Kjer je treba poiskati način izvajanja aktivnosti zunaj “tradicionalnih upravljalskih” struktur, </a:t>
            </a:r>
          </a:p>
          <a:p>
            <a:pPr algn="just">
              <a:buFontTx/>
              <a:buChar char="-"/>
              <a:defRPr/>
            </a:pPr>
            <a:r>
              <a:rPr lang="sl-SI" sz="1800" dirty="0" smtClean="0"/>
              <a:t>Kjer se prav zaradi neravnotežja med ponudbo in povpraševanjem po posameznih storitvah v splošnem gospodarksem interesu (zaenkrat na ključnih področjih socialnih zadev, zdravstva in šolstva, vendar pa Direktiva širi področja tudi na druge oblike aktivacije), pojavlja vrzel, ki jio učinkoviteje zapolnijo socialna podjetja in zadruge oziroma skupnosti (skupine prebivalcev)</a:t>
            </a:r>
            <a:endParaRPr lang="sl-SI" sz="1800" dirty="0"/>
          </a:p>
        </p:txBody>
      </p:sp>
      <p:sp>
        <p:nvSpPr>
          <p:cNvPr id="3" name="Title 2"/>
          <p:cNvSpPr>
            <a:spLocks noGrp="1"/>
          </p:cNvSpPr>
          <p:nvPr>
            <p:ph type="title"/>
          </p:nvPr>
        </p:nvSpPr>
        <p:spPr/>
        <p:txBody>
          <a:bodyPr/>
          <a:lstStyle/>
          <a:p>
            <a:r>
              <a:rPr lang="sl-SI" sz="2000" b="1" dirty="0" smtClean="0">
                <a:solidFill>
                  <a:srgbClr val="FF0000"/>
                </a:solidFill>
              </a:rPr>
              <a:t>Nefinančne oblike podpore</a:t>
            </a:r>
            <a:endParaRPr lang="sl-SI"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28708"/>
            <a:ext cx="8229600" cy="5715039"/>
          </a:xfrm>
        </p:spPr>
        <p:txBody>
          <a:bodyPr/>
          <a:lstStyle/>
          <a:p>
            <a:pPr algn="just">
              <a:buFontTx/>
              <a:buChar char="-"/>
            </a:pPr>
            <a:r>
              <a:rPr lang="sl-SI" sz="1800" dirty="0" smtClean="0"/>
              <a:t>Za izvedbo nefinančnih oblik podpore je MGRT pripravil Deklaracijo o partnerstvu med lokalnimi skupnostmi in subjekti socialne ekonomije z namenom: </a:t>
            </a:r>
          </a:p>
          <a:p>
            <a:pPr algn="just">
              <a:buNone/>
            </a:pPr>
            <a:r>
              <a:rPr lang="sl-SI" sz="1800" dirty="0" smtClean="0"/>
              <a:t>a) Spodbujanja čim večjega vključevanja socialnih podjetij in zadrug v javna naročila institucij na lokalni ravni, še posebej v primerih, kjer je ustanoviteljica lokalna skupnost (kar bo prispevalo predvsem k lažjemu dostopu do trga za socialna podjetja in zadruge na področju lokalne samooskrbe ipd) ter</a:t>
            </a:r>
          </a:p>
          <a:p>
            <a:pPr algn="just">
              <a:buNone/>
            </a:pPr>
            <a:r>
              <a:rPr lang="sl-SI" sz="1800" dirty="0" smtClean="0"/>
              <a:t>b) Spodbujanja čim večjega prenosa izvajanja storitev v splošnem gospodarskem interesu (kot npr. oskrba starejših na domu, socialno varstvene storitve v obliki otroškega varstva, varstva na domu, izobraževanja in usposabljanja) na socialna podjetja in zadruge v lokalnem okolju. </a:t>
            </a:r>
          </a:p>
          <a:p>
            <a:pPr algn="just">
              <a:buNone/>
            </a:pPr>
            <a:r>
              <a:rPr lang="sl-SI" sz="1800" dirty="0" smtClean="0"/>
              <a:t>- To lahko pozitivno vpliva na učinkovitost in kakovost izvajanja teh storitev, doseganja “vrednosti za denar”, ob hkratnem zagotavljanju skupnostne aktivacije, ki je v naporih za razvoj bolj učinkovita od individualnih aktivnosti, saj lahko svoj delež aktivnosti prispeva celotna skupnost.     </a:t>
            </a:r>
          </a:p>
          <a:p>
            <a:pPr>
              <a:buNone/>
            </a:pPr>
            <a:r>
              <a:rPr lang="sl-SI" sz="2000" dirty="0" smtClean="0"/>
              <a:t>Javno blagostanje pa je ena najbolj trajnih inovacij, ki pomeni tudi navezavo dveh ključnih področij – države in tržnega sektorja. </a:t>
            </a:r>
            <a:endParaRPr lang="sl-SI" sz="2000" dirty="0"/>
          </a:p>
        </p:txBody>
      </p:sp>
      <p:sp>
        <p:nvSpPr>
          <p:cNvPr id="3" name="Title 2"/>
          <p:cNvSpPr>
            <a:spLocks noGrp="1"/>
          </p:cNvSpPr>
          <p:nvPr>
            <p:ph type="title"/>
          </p:nvPr>
        </p:nvSpPr>
        <p:spPr>
          <a:xfrm>
            <a:off x="457200" y="293688"/>
            <a:ext cx="8229600" cy="935020"/>
          </a:xfrm>
        </p:spPr>
        <p:txBody>
          <a:bodyPr/>
          <a:lstStyle/>
          <a:p>
            <a:r>
              <a:rPr lang="sl-SI" sz="2400" b="1" dirty="0" smtClean="0">
                <a:solidFill>
                  <a:srgbClr val="FF0000"/>
                </a:solidFill>
              </a:rPr>
              <a:t>Nefinančne oblike podpore</a:t>
            </a:r>
            <a:endParaRPr lang="sl-SI"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Ograda vsebine 1"/>
          <p:cNvSpPr>
            <a:spLocks noGrp="1"/>
          </p:cNvSpPr>
          <p:nvPr>
            <p:ph idx="1"/>
          </p:nvPr>
        </p:nvSpPr>
        <p:spPr>
          <a:xfrm>
            <a:off x="457200" y="1136650"/>
            <a:ext cx="8229600" cy="5399088"/>
          </a:xfrm>
        </p:spPr>
        <p:txBody>
          <a:bodyPr/>
          <a:lstStyle/>
          <a:p>
            <a:pPr marL="0" indent="0" algn="just">
              <a:buFontTx/>
              <a:buNone/>
            </a:pPr>
            <a:r>
              <a:rPr lang="sl-SI" sz="2000" b="1" i="1" u="sng" dirty="0" smtClean="0">
                <a:latin typeface="Calibri" pitchFamily="34" charset="0"/>
                <a:ea typeface="Calibri" pitchFamily="34" charset="0"/>
                <a:cs typeface="Arial" charset="0"/>
              </a:rPr>
              <a:t>Prav zaradi omenjenega pomena za skupnostno aktivacijo na tem mestu omenjamo tudi ukrepe lokalnega razvoja, ki ga vodi skupnost, saj bistveno prispevajo k doseganju socialne vključenosti, z vzpostavitvijo partnerstev ter krepitvijo zaupanja med lokalnimi akterji pa tudi osnovni pogoj za razvoj lokalnih skupnosti v celoti. </a:t>
            </a:r>
          </a:p>
          <a:p>
            <a:pPr marL="0" indent="0" algn="just">
              <a:buFontTx/>
              <a:buNone/>
            </a:pPr>
            <a:endParaRPr lang="sl-SI" sz="2000" b="1" i="1" u="sng" dirty="0" smtClean="0">
              <a:latin typeface="Calibri" pitchFamily="34" charset="0"/>
              <a:ea typeface="Calibri" pitchFamily="34" charset="0"/>
              <a:cs typeface="Arial" charset="0"/>
            </a:endParaRPr>
          </a:p>
          <a:p>
            <a:pPr marL="0" indent="0" algn="just">
              <a:buFontTx/>
              <a:buNone/>
            </a:pPr>
            <a:r>
              <a:rPr lang="sl-SI" sz="2000" b="1" i="1" u="sng" dirty="0" smtClean="0">
                <a:latin typeface="Calibri" pitchFamily="34" charset="0"/>
                <a:ea typeface="Calibri" pitchFamily="34" charset="0"/>
                <a:cs typeface="Arial" charset="0"/>
              </a:rPr>
              <a:t>Zakaj so ukrepi CLLD pomembni z vidika spodbujanja socialne vključenosti in socialne ekonomije: </a:t>
            </a:r>
          </a:p>
          <a:p>
            <a:pPr marL="0" indent="0" algn="just">
              <a:buFontTx/>
              <a:buChar char="-"/>
            </a:pPr>
            <a:r>
              <a:rPr lang="sl-SI" sz="2000" dirty="0" smtClean="0">
                <a:latin typeface="Calibri" pitchFamily="34" charset="0"/>
                <a:ea typeface="Calibri" pitchFamily="34" charset="0"/>
                <a:cs typeface="Arial" charset="0"/>
              </a:rPr>
              <a:t>Ker je osnovni cilj organizacij socialne ekonomije (kooperative, vzajemne oblike organiziranosti, fundacije in asociacije) ponujanje proizvodov in storitev članom “skupnosti” in zasledovanje ciljev splošnega gospodarskefga interesa, </a:t>
            </a:r>
          </a:p>
          <a:p>
            <a:pPr marL="0" indent="0" algn="just">
              <a:buFontTx/>
              <a:buChar char="-"/>
            </a:pPr>
            <a:r>
              <a:rPr lang="sl-SI" sz="2000" dirty="0" smtClean="0">
                <a:latin typeface="Calibri" pitchFamily="34" charset="0"/>
                <a:ea typeface="Calibri" pitchFamily="34" charset="0"/>
                <a:cs typeface="Arial" charset="0"/>
              </a:rPr>
              <a:t>Ker aktivnosti temeljijo na socelovanju deležnikov</a:t>
            </a:r>
          </a:p>
          <a:p>
            <a:pPr marL="0" indent="0" algn="just">
              <a:buFontTx/>
              <a:buChar char="-"/>
            </a:pPr>
            <a:r>
              <a:rPr lang="sl-SI" sz="2000" dirty="0" smtClean="0">
                <a:latin typeface="Calibri" pitchFamily="34" charset="0"/>
                <a:ea typeface="Calibri" pitchFamily="34" charset="0"/>
                <a:cs typeface="Arial" charset="0"/>
              </a:rPr>
              <a:t>Ker še posebej v zagonski fazi aktivnosti temeljijo predvsem na prostovoljnem delu posameznikov in </a:t>
            </a:r>
          </a:p>
          <a:p>
            <a:pPr marL="0" indent="0" algn="just">
              <a:buFontTx/>
              <a:buChar char="-"/>
            </a:pPr>
            <a:r>
              <a:rPr lang="sl-SI" sz="2000" dirty="0" smtClean="0">
                <a:latin typeface="Calibri" pitchFamily="34" charset="0"/>
                <a:ea typeface="Calibri" pitchFamily="34" charset="0"/>
                <a:cs typeface="Arial" charset="0"/>
              </a:rPr>
              <a:t>Ker se zaposlitve ohranjajo predvsem na račun manjših dobičkov in manjših profitnih marž, ki jih tovrstna skupnostna podjetja lahko dosegajo: </a:t>
            </a:r>
          </a:p>
          <a:p>
            <a:pPr marL="0" indent="0" algn="just">
              <a:buFontTx/>
              <a:buNone/>
            </a:pPr>
            <a:r>
              <a:rPr lang="sl-SI" sz="2000" b="1" i="1" u="sng" dirty="0" smtClean="0">
                <a:latin typeface="Calibri" pitchFamily="34" charset="0"/>
                <a:ea typeface="Calibri" pitchFamily="34" charset="0"/>
                <a:cs typeface="Arial" charset="0"/>
              </a:rPr>
              <a:t>Ukrepi, ki so predvideni v okviru Evropskega sklada za regionalni razvoj, so naslednji: </a:t>
            </a:r>
          </a:p>
          <a:p>
            <a:pPr marL="0" indent="0" algn="just">
              <a:buFontTx/>
              <a:buNone/>
            </a:pPr>
            <a:r>
              <a:rPr lang="sl-SI" sz="2000" b="1" i="1" u="sng" dirty="0" smtClean="0">
                <a:latin typeface="Calibri" pitchFamily="34" charset="0"/>
                <a:ea typeface="Calibri" pitchFamily="34" charset="0"/>
                <a:cs typeface="Arial" charset="0"/>
              </a:rPr>
              <a:t> </a:t>
            </a:r>
          </a:p>
          <a:p>
            <a:pPr marL="0" indent="0">
              <a:buFontTx/>
              <a:buNone/>
            </a:pPr>
            <a:r>
              <a:rPr lang="sl-SI" sz="2000" b="1" i="1" u="sng" dirty="0" smtClean="0">
                <a:latin typeface="Calibri" pitchFamily="34" charset="0"/>
                <a:ea typeface="Calibri" pitchFamily="34" charset="0"/>
                <a:cs typeface="Arial" charset="0"/>
              </a:rPr>
              <a:t>Ustvarjanje delovnih mest</a:t>
            </a:r>
            <a:r>
              <a:rPr lang="sl-SI" sz="2000" dirty="0" smtClean="0">
                <a:latin typeface="Calibri" pitchFamily="34" charset="0"/>
                <a:ea typeface="Calibri" pitchFamily="34" charset="0"/>
                <a:cs typeface="Arial" charset="0"/>
              </a:rPr>
              <a:t>: </a:t>
            </a:r>
            <a:endParaRPr lang="sl-SI" sz="2000" dirty="0" smtClean="0">
              <a:latin typeface="Calibri" pitchFamily="34" charset="0"/>
              <a:ea typeface="Calibri" pitchFamily="34" charset="0"/>
              <a:cs typeface="Times New Roman" pitchFamily="18" charset="0"/>
            </a:endParaRPr>
          </a:p>
          <a:p>
            <a:pPr marL="0" indent="0" algn="just"/>
            <a:r>
              <a:rPr lang="sl-SI" sz="2000" b="1" dirty="0" smtClean="0">
                <a:latin typeface="Calibri" pitchFamily="34" charset="0"/>
                <a:ea typeface="Calibri" pitchFamily="34" charset="0"/>
                <a:cs typeface="Arial" charset="0"/>
              </a:rPr>
              <a:t>Ukrep 1: Spodbujanje podjetniških aktivnosti in inovativnih razvojnih partnerstev</a:t>
            </a:r>
            <a:r>
              <a:rPr lang="sl-SI" sz="2000" dirty="0" smtClean="0">
                <a:latin typeface="Calibri" pitchFamily="34" charset="0"/>
                <a:ea typeface="Calibri" pitchFamily="34" charset="0"/>
                <a:cs typeface="Arial" charset="0"/>
              </a:rPr>
              <a:t>: prispevek k ciljem socialne ekonomije se odraža predvsem s pospeševanjem iniciativ “od spodaj navzgor” in inovativnim organizacijskim oblikam, podpora aktivnostim za povečanje podjetnosti, ustvarjalnosti in inovativnosti  ter aktivnosti, ki bodo prispevale k ustvarjanju pogojev za izvajanje podjetniških iniciativ (npr: vzpostavitev neformalnih mrež za spodbujanje podjetništva - predvsem socialnega podjetništva, MSP, razvoj ponudbe lokalnih proizvodov in storitev v upravičenih območjih, aktivnosti za oživljanje vaških in mestnih jeder ipd).</a:t>
            </a:r>
            <a:endParaRPr lang="sl-SI" sz="2000" dirty="0" smtClean="0"/>
          </a:p>
          <a:p>
            <a:pPr marL="0" indent="0" algn="just">
              <a:spcBef>
                <a:spcPct val="0"/>
              </a:spcBef>
              <a:buFontTx/>
              <a:buNone/>
            </a:pPr>
            <a:r>
              <a:rPr lang="sl-SI" sz="2000" dirty="0" smtClean="0"/>
              <a:t> </a:t>
            </a:r>
          </a:p>
          <a:p>
            <a:pPr marL="0" indent="0" algn="just">
              <a:buFontTx/>
              <a:buNone/>
            </a:pPr>
            <a:r>
              <a:rPr lang="sl-SI" sz="2000" b="1" i="1" u="sng" dirty="0" smtClean="0">
                <a:latin typeface="Calibri" pitchFamily="34" charset="0"/>
                <a:ea typeface="Calibri" pitchFamily="34" charset="0"/>
                <a:cs typeface="Calibri" pitchFamily="34" charset="0"/>
              </a:rPr>
              <a:t>Večja vključenost ranljivih skupin</a:t>
            </a:r>
            <a:r>
              <a:rPr lang="sl-SI" sz="2000" b="1" dirty="0" smtClean="0">
                <a:latin typeface="Calibri" pitchFamily="34" charset="0"/>
                <a:ea typeface="Calibri" pitchFamily="34" charset="0"/>
                <a:cs typeface="Calibri" pitchFamily="34" charset="0"/>
              </a:rPr>
              <a:t>:</a:t>
            </a:r>
            <a:r>
              <a:rPr lang="sl-SI" sz="2000" dirty="0" smtClean="0">
                <a:latin typeface="Calibri" pitchFamily="34" charset="0"/>
                <a:ea typeface="Calibri" pitchFamily="34" charset="0"/>
                <a:cs typeface="Calibri" pitchFamily="34" charset="0"/>
              </a:rPr>
              <a:t> </a:t>
            </a:r>
          </a:p>
          <a:p>
            <a:pPr marL="0" indent="0" algn="just">
              <a:buFont typeface="Symbol" pitchFamily="18" charset="2"/>
              <a:buChar char=""/>
            </a:pPr>
            <a:r>
              <a:rPr lang="sl-SI" sz="2000" b="1" dirty="0" smtClean="0">
                <a:latin typeface="Calibri" pitchFamily="34" charset="0"/>
                <a:ea typeface="Calibri" pitchFamily="34" charset="0"/>
                <a:cs typeface="Calibri" pitchFamily="34" charset="0"/>
              </a:rPr>
              <a:t>Ukrep 2: Krepitev sodelovanja z institucionalnim okoljem za povečanje socialne vključenosti</a:t>
            </a:r>
            <a:r>
              <a:rPr lang="sl-SI" sz="2000" dirty="0" smtClean="0">
                <a:latin typeface="Calibri" pitchFamily="34" charset="0"/>
                <a:ea typeface="Calibri" pitchFamily="34" charset="0"/>
                <a:cs typeface="Calibri" pitchFamily="34" charset="0"/>
              </a:rPr>
              <a:t>: podpora aktivnostim, ki bodo prispevale k  aktivaciji deležnikov v povezavi z institucionalnim okoljem v navezavi na obstoječo socialno infrastrukturo na lokalni in regionalni ravni za namen povečanja socialne vključenosti (npr. intervencijsko delo z mladimi, inovativna partnerstva za oblikovanje mreže storitev za starostnike in spodbujanje ukrepov aktivnega staranja, ipd).</a:t>
            </a:r>
            <a:endParaRPr lang="sl-SI" sz="2000" dirty="0" smtClean="0"/>
          </a:p>
        </p:txBody>
      </p:sp>
      <p:sp>
        <p:nvSpPr>
          <p:cNvPr id="23555" name="Naslov 2"/>
          <p:cNvSpPr>
            <a:spLocks noGrp="1"/>
          </p:cNvSpPr>
          <p:nvPr>
            <p:ph type="title"/>
          </p:nvPr>
        </p:nvSpPr>
        <p:spPr>
          <a:xfrm>
            <a:off x="457200" y="704850"/>
            <a:ext cx="8229600" cy="504825"/>
          </a:xfrm>
        </p:spPr>
        <p:txBody>
          <a:bodyPr/>
          <a:lstStyle/>
          <a:p>
            <a:r>
              <a:rPr lang="sl-SI" sz="2000" b="1" dirty="0" smtClean="0">
                <a:solidFill>
                  <a:srgbClr val="FF0000"/>
                </a:solidFill>
              </a:rPr>
              <a:t>CLLD – del ESRR - ukrepi</a:t>
            </a:r>
            <a:r>
              <a:rPr lang="sl-SI" sz="2000" dirty="0" smtClean="0"/>
              <a:t/>
            </a:r>
            <a:br>
              <a:rPr lang="sl-SI" sz="2000" dirty="0" smtClean="0"/>
            </a:br>
            <a:endParaRPr lang="sl-SI" sz="20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ivzeti načrt">
  <a:themeElements>
    <a:clrScheme name="Privzeti načr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ivzeti načrt">
      <a:majorFont>
        <a:latin typeface="Arial"/>
        <a:ea typeface=""/>
        <a:cs typeface=""/>
      </a:majorFont>
      <a:minorFont>
        <a:latin typeface="Arial"/>
        <a:ea typeface=""/>
        <a:cs typeface=""/>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ivzeti načr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ivzeti načr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ivzeti načr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ivzeti načr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ivzeti načr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ivzeti načr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ivzeti načr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ivzeti načr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ivzeti načr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ivzeti načr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ivzeti načr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ivzeti načr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ova 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ova 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5973</TotalTime>
  <Words>1522</Words>
  <Application>Microsoft Office PowerPoint</Application>
  <PresentationFormat>Po meri</PresentationFormat>
  <Paragraphs>114</Paragraphs>
  <Slides>12</Slides>
  <Notes>1</Notes>
  <HiddenSlides>0</HiddenSlides>
  <MMClips>0</MMClips>
  <ScaleCrop>false</ScaleCrop>
  <HeadingPairs>
    <vt:vector size="4" baseType="variant">
      <vt:variant>
        <vt:lpstr>Tema</vt:lpstr>
      </vt:variant>
      <vt:variant>
        <vt:i4>1</vt:i4>
      </vt:variant>
      <vt:variant>
        <vt:lpstr>Naslovi diapozitivov</vt:lpstr>
      </vt:variant>
      <vt:variant>
        <vt:i4>12</vt:i4>
      </vt:variant>
    </vt:vector>
  </HeadingPairs>
  <TitlesOfParts>
    <vt:vector size="13" baseType="lpstr">
      <vt:lpstr>Privzeti načrt</vt:lpstr>
      <vt:lpstr>Diapozitiv 1</vt:lpstr>
      <vt:lpstr>STRATEŠKI PROJEKT VLADE RS</vt:lpstr>
      <vt:lpstr>POLITIKA SOCIALNEGA PODJETNIŠTVA</vt:lpstr>
      <vt:lpstr>Diapozitiv 4</vt:lpstr>
      <vt:lpstr>Diapozitiv 5</vt:lpstr>
      <vt:lpstr>Konkretnejši razpisi</vt:lpstr>
      <vt:lpstr>Nefinančne oblike podpore</vt:lpstr>
      <vt:lpstr>Nefinančne oblike podpore</vt:lpstr>
      <vt:lpstr>CLLD – del ESRR - ukrepi </vt:lpstr>
      <vt:lpstr>CLLD – del ESRR - ukrepi </vt:lpstr>
      <vt:lpstr>CLLD – del ESRR - ukrepi</vt:lpstr>
      <vt:lpstr>Diapozitiv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Naslov</dc:title>
  <dc:creator>Z</dc:creator>
  <cp:lastModifiedBy>rra</cp:lastModifiedBy>
  <cp:revision>431</cp:revision>
  <cp:lastPrinted>2012-10-23T10:34:21Z</cp:lastPrinted>
  <dcterms:created xsi:type="dcterms:W3CDTF">2007-10-11T06:19:56Z</dcterms:created>
  <dcterms:modified xsi:type="dcterms:W3CDTF">2016-03-25T08:51:29Z</dcterms:modified>
</cp:coreProperties>
</file>