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9" r:id="rId2"/>
    <p:sldId id="261" r:id="rId3"/>
    <p:sldId id="305" r:id="rId4"/>
    <p:sldId id="281" r:id="rId5"/>
    <p:sldId id="282" r:id="rId6"/>
    <p:sldId id="304" r:id="rId7"/>
    <p:sldId id="297" r:id="rId8"/>
    <p:sldId id="29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79CC93D-E52E-4D84-901B-11D7331DD495}">
          <p14:sldIdLst>
            <p14:sldId id="259"/>
          </p14:sldIdLst>
        </p14:section>
        <p14:section name="Overview and Objectives" id="{ABA716BF-3A5C-4ADB-94C9-CFEF84EBA240}">
          <p14:sldIdLst>
            <p14:sldId id="261"/>
            <p14:sldId id="305"/>
            <p14:sldId id="281"/>
            <p14:sldId id="282"/>
            <p14:sldId id="304"/>
            <p14:sldId id="297"/>
            <p14:sldId id="298"/>
          </p14:sldIdLst>
        </p14:section>
        <p14:section name="Topic 1" id="{6D9936A3-3945-4757-BC8B-B5C252D8E036}">
          <p14:sldIdLst/>
        </p14:section>
        <p14:section name="Sample Slides for Visuals" id="{BAB3A466-96C9-4230-9978-795378D75699}">
          <p14:sldIdLst/>
        </p14:section>
        <p14:section name="Case Study" id="{8C0305C9-B152-4FBA-A789-FE1976D53990}">
          <p14:sldIdLst/>
        </p14:section>
        <p14:section name="Conclusion and Summary" id="{790CEF5B-569A-4C2F-BED5-750B08C0E5AD}">
          <p14:sldIdLst/>
        </p14:section>
        <p14:section name="Appendix" id="{3F78B471-41DA-46F2-A8E4-97E471896AB3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74" autoAdjust="0"/>
    <p:restoredTop sz="83977" autoAdjust="0"/>
  </p:normalViewPr>
  <p:slideViewPr>
    <p:cSldViewPr>
      <p:cViewPr varScale="1">
        <p:scale>
          <a:sx n="80" d="100"/>
          <a:sy n="80" d="100"/>
        </p:scale>
        <p:origin x="-20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3FDC75-7F73-4A4A-A77C-09AADF00E0EA}" type="datetimeFigureOut">
              <a:rPr lang="en-US" smtClean="0"/>
              <a:pPr/>
              <a:t>25. 03. 16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9226BF-1F13-42D3-80DC-373E7ADD1E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8118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EF76B-3757-4A0B-AF93-28494465C1DD}" type="datetimeFigureOut">
              <a:rPr lang="en-US" smtClean="0"/>
              <a:pPr/>
              <a:t>25. 03. 16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693FD4-8F83-4EF7-AC3F-0DC0388986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42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This template can be used as a starter file for presenting training materials in a group setting.</a:t>
            </a:r>
          </a:p>
          <a:p>
            <a:endParaRPr lang="en-US" dirty="0" smtClean="0"/>
          </a:p>
          <a:p>
            <a:pPr lvl="0"/>
            <a:r>
              <a:rPr lang="en-US" sz="1200" b="1" dirty="0" smtClean="0"/>
              <a:t>Sections</a:t>
            </a:r>
            <a:endParaRPr lang="en-US" sz="1200" b="0" dirty="0" smtClean="0"/>
          </a:p>
          <a:p>
            <a:pPr lvl="0"/>
            <a:r>
              <a:rPr lang="en-US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Sections can help to organize your slides or facilitate collaboration between multiple authors. On the </a:t>
            </a:r>
            <a:r>
              <a:rPr lang="en-US" sz="1200" b="1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Home</a:t>
            </a:r>
            <a:r>
              <a:rPr lang="en-US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 under </a:t>
            </a:r>
            <a:r>
              <a:rPr lang="en-US" sz="1200" b="1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Slides</a:t>
            </a:r>
            <a:r>
              <a:rPr lang="en-US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click </a:t>
            </a:r>
            <a:r>
              <a:rPr lang="en-US" sz="1200" b="1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Section</a:t>
            </a:r>
            <a:r>
              <a:rPr lang="en-US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 Section</a:t>
            </a:r>
            <a:r>
              <a:rPr lang="en-US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vl="0"/>
            <a:endParaRPr lang="en-US" sz="1200" b="1" dirty="0" smtClean="0"/>
          </a:p>
          <a:p>
            <a:pPr lvl="0"/>
            <a:r>
              <a:rPr lang="en-US" sz="1200" b="1" dirty="0" smtClean="0"/>
              <a:t>Notes</a:t>
            </a:r>
          </a:p>
          <a:p>
            <a:pPr lvl="0"/>
            <a:r>
              <a:rPr lang="en-US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 the Notes pane for delivery notes or to provide additional details for the audience. You can see these notes in Presenter View during your presentation. </a:t>
            </a:r>
          </a:p>
          <a:p>
            <a:pPr lvl="0"/>
            <a:r>
              <a:rPr lang="en-US" sz="1200" dirty="0" smtClean="0"/>
              <a:t>Keep in mind the font size (important for accessibility, visibility, videotaping, and online production)</a:t>
            </a:r>
          </a:p>
          <a:p>
            <a:pPr lvl="0"/>
            <a:endParaRPr lang="en-US" sz="1200" dirty="0" smtClean="0"/>
          </a:p>
          <a:p>
            <a:pPr lvl="0">
              <a:buFontTx/>
              <a:buNone/>
            </a:pPr>
            <a:r>
              <a:rPr lang="en-US" sz="1200" b="1" dirty="0" smtClean="0"/>
              <a:t>Coordinated colors </a:t>
            </a:r>
          </a:p>
          <a:p>
            <a:pPr lvl="0">
              <a:buFontTx/>
              <a:buNone/>
            </a:pPr>
            <a:r>
              <a:rPr lang="en-US" sz="1200" dirty="0" smtClean="0"/>
              <a:t>Pay particular attention to the graphs, charts, and text boxes.</a:t>
            </a:r>
            <a:r>
              <a:rPr lang="en-US" sz="1200" baseline="0" dirty="0" smtClean="0"/>
              <a:t> </a:t>
            </a:r>
            <a:endParaRPr lang="en-US" sz="1200" dirty="0" smtClean="0"/>
          </a:p>
          <a:p>
            <a:pPr lvl="0"/>
            <a:r>
              <a:rPr lang="en-US" sz="1200" dirty="0" smtClean="0"/>
              <a:t>Consider that attendees will print in black and white or </a:t>
            </a:r>
            <a:r>
              <a:rPr lang="en-US" sz="1200" dirty="0" err="1" smtClean="0"/>
              <a:t>grayscale</a:t>
            </a:r>
            <a:r>
              <a:rPr lang="en-US" sz="1200" dirty="0" smtClean="0"/>
              <a:t>. Run a test print to make sure your colors work when printed in pure black and white and </a:t>
            </a:r>
            <a:r>
              <a:rPr lang="en-US" sz="1200" dirty="0" err="1" smtClean="0"/>
              <a:t>grayscale</a:t>
            </a:r>
            <a:r>
              <a:rPr lang="en-US" sz="1200" dirty="0" smtClean="0"/>
              <a:t>.</a:t>
            </a:r>
          </a:p>
          <a:p>
            <a:pPr lvl="0">
              <a:buFontTx/>
              <a:buNone/>
            </a:pPr>
            <a:endParaRPr lang="en-US" sz="1200" dirty="0" smtClean="0"/>
          </a:p>
          <a:p>
            <a:pPr lvl="0">
              <a:buFontTx/>
              <a:buNone/>
            </a:pPr>
            <a:r>
              <a:rPr lang="en-US" sz="1200" b="1" dirty="0" smtClean="0"/>
              <a:t>Graphics, tables, and graphs</a:t>
            </a:r>
          </a:p>
          <a:p>
            <a:pPr lvl="0"/>
            <a:r>
              <a:rPr lang="en-US" sz="1200" dirty="0" smtClean="0"/>
              <a:t>Keep it simple: If possible, use consistent, non-distracting styles and colors.</a:t>
            </a:r>
          </a:p>
          <a:p>
            <a:pPr lvl="0"/>
            <a:r>
              <a:rPr lang="en-US" sz="1200" dirty="0" smtClean="0"/>
              <a:t>Label all graphs and tables.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is another option for an overview using transitions to advance through several slides. </a:t>
            </a:r>
            <a:endParaRPr lang="en-US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>
              <a:defRPr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>
              <a:buNone/>
              <a:defRPr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/>
            </a:lvl1pPr>
          </a:lstStyle>
          <a:p>
            <a:r>
              <a:rPr lang="en-US" dirty="0" smtClean="0"/>
              <a:t>Company Logo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25. 03. 16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25. 03. 16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groun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rPr lang="en-US" smtClean="0"/>
              <a:pPr/>
              <a:t>25. 03. 16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>
              <a:defRPr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25. 03. 16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Company Logo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25. 03. 16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25. 03. 16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25. 03. 16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25. 03. 16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25. 03. 16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25. 03. 16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25. 03. 16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en-US" smtClean="0"/>
              <a:pPr/>
              <a:t>25. 03. 16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</p:sldLayoutIdLst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lang="en-US" sz="4400" kern="1200" dirty="0" smtClean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Relationship Id="rId6" Type="http://schemas.openxmlformats.org/officeDocument/2006/relationships/image" Target="../media/image6.png"/><Relationship Id="rId1" Type="http://schemas.openxmlformats.org/officeDocument/2006/relationships/tags" Target="../tags/tag1.xml"/><Relationship Id="rId2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2.xml"/><Relationship Id="rId5" Type="http://schemas.openxmlformats.org/officeDocument/2006/relationships/image" Target="../media/image6.png"/><Relationship Id="rId1" Type="http://schemas.openxmlformats.org/officeDocument/2006/relationships/tags" Target="../tags/tag4.xml"/><Relationship Id="rId2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7.xml"/><Relationship Id="rId1" Type="http://schemas.openxmlformats.org/officeDocument/2006/relationships/tags" Target="../tags/tag6.xml"/><Relationship Id="rId2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2514600" y="1600200"/>
            <a:ext cx="6180224" cy="1470025"/>
          </a:xfrm>
        </p:spPr>
        <p:txBody>
          <a:bodyPr>
            <a:normAutofit fontScale="90000"/>
          </a:bodyPr>
          <a:lstStyle/>
          <a:p>
            <a:r>
              <a:rPr lang="sl-SI" sz="2800" dirty="0">
                <a:solidFill>
                  <a:schemeClr val="tx1"/>
                </a:solidFill>
              </a:rPr>
              <a:t>Predstavitev vladnega strateškega projekta</a:t>
            </a:r>
            <a:r>
              <a:rPr lang="sl-SI" sz="2800" dirty="0" smtClean="0">
                <a:solidFill>
                  <a:schemeClr val="tx1"/>
                </a:solidFill>
              </a:rPr>
              <a:t>:</a:t>
            </a:r>
            <a:r>
              <a:rPr lang="sl-SI" dirty="0">
                <a:solidFill>
                  <a:schemeClr val="tx1"/>
                </a:solidFill>
              </a:rPr>
              <a:t/>
            </a:r>
            <a:br>
              <a:rPr lang="sl-SI" dirty="0">
                <a:solidFill>
                  <a:schemeClr val="tx1"/>
                </a:solidFill>
              </a:rPr>
            </a:br>
            <a:r>
              <a:rPr lang="sl-SI" dirty="0">
                <a:solidFill>
                  <a:schemeClr val="tx1"/>
                </a:solidFill>
              </a:rPr>
              <a:t>Spodbujanje razvoja </a:t>
            </a:r>
            <a:r>
              <a:rPr lang="sl-SI">
                <a:solidFill>
                  <a:schemeClr val="tx1"/>
                </a:solidFill>
              </a:rPr>
              <a:t>socialnega </a:t>
            </a:r>
            <a:r>
              <a:rPr lang="sl-SI" smtClean="0">
                <a:solidFill>
                  <a:schemeClr val="tx1"/>
                </a:solidFill>
              </a:rPr>
              <a:t>podjetništva, zadružništva in ekonomske demokracije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3962400" y="5029200"/>
            <a:ext cx="4772528" cy="990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+mn-lt"/>
              </a:rPr>
              <a:t>25.3</a:t>
            </a:r>
            <a:r>
              <a:rPr lang="en-US" sz="2400" dirty="0" smtClean="0">
                <a:latin typeface="+mn-lt"/>
              </a:rPr>
              <a:t>. 2016</a:t>
            </a:r>
          </a:p>
          <a:p>
            <a:r>
              <a:rPr lang="en-US" sz="2400" smtClean="0">
                <a:latin typeface="+mn-lt"/>
              </a:rPr>
              <a:t>Nova Gorica</a:t>
            </a:r>
            <a:endParaRPr lang="en-US" sz="2400" dirty="0"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89806" y="17124"/>
            <a:ext cx="3962400" cy="713028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990600" y="990600"/>
            <a:ext cx="80772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b="1" dirty="0"/>
              <a:t>Cilj vladnega strateškega projekta </a:t>
            </a:r>
            <a:r>
              <a:rPr lang="sl-SI" b="1" dirty="0" smtClean="0"/>
              <a:t>je </a:t>
            </a:r>
            <a:r>
              <a:rPr lang="sl-SI" b="1" dirty="0" smtClean="0">
                <a:solidFill>
                  <a:srgbClr val="000000"/>
                </a:solidFill>
              </a:rPr>
              <a:t>sektor </a:t>
            </a:r>
            <a:r>
              <a:rPr lang="sl-SI" b="1" dirty="0">
                <a:solidFill>
                  <a:srgbClr val="000000"/>
                </a:solidFill>
              </a:rPr>
              <a:t>SOCIALNE </a:t>
            </a:r>
            <a:r>
              <a:rPr lang="sl-SI" b="1" dirty="0" smtClean="0">
                <a:solidFill>
                  <a:srgbClr val="000000"/>
                </a:solidFill>
              </a:rPr>
              <a:t>EKONOMIJE: </a:t>
            </a:r>
            <a:br>
              <a:rPr lang="sl-SI" b="1" dirty="0" smtClean="0">
                <a:solidFill>
                  <a:srgbClr val="000000"/>
                </a:solidFill>
              </a:rPr>
            </a:br>
            <a:r>
              <a:rPr lang="sl-SI" dirty="0" smtClean="0"/>
              <a:t>socialnega </a:t>
            </a:r>
            <a:r>
              <a:rPr lang="sl-SI" dirty="0"/>
              <a:t>podjetništva, </a:t>
            </a:r>
            <a:r>
              <a:rPr lang="sl-SI" dirty="0" smtClean="0"/>
              <a:t>zadružništva</a:t>
            </a:r>
            <a:r>
              <a:rPr lang="sl-SI" dirty="0"/>
              <a:t>, </a:t>
            </a:r>
            <a:r>
              <a:rPr lang="sl-SI" dirty="0" smtClean="0"/>
              <a:t>tretjega </a:t>
            </a:r>
            <a:r>
              <a:rPr lang="sl-SI" dirty="0"/>
              <a:t>sektorja (NVO</a:t>
            </a:r>
            <a:r>
              <a:rPr lang="sl-SI" dirty="0" smtClean="0"/>
              <a:t>) in </a:t>
            </a:r>
            <a:r>
              <a:rPr lang="sl-SI" smtClean="0"/>
              <a:t>invalidskih podjetij. 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/>
            </a:r>
            <a:br>
              <a:rPr lang="sl-SI" dirty="0"/>
            </a:br>
            <a:r>
              <a:rPr lang="sl-SI" b="1" dirty="0">
                <a:solidFill>
                  <a:srgbClr val="000000"/>
                </a:solidFill>
              </a:rPr>
              <a:t>v Sloveniji </a:t>
            </a:r>
            <a:r>
              <a:rPr lang="sl-SI" b="1" dirty="0" smtClean="0">
                <a:solidFill>
                  <a:srgbClr val="000000"/>
                </a:solidFill>
              </a:rPr>
              <a:t>razviti na </a:t>
            </a:r>
            <a:r>
              <a:rPr lang="sl-SI" b="1" dirty="0">
                <a:solidFill>
                  <a:srgbClr val="000000"/>
                </a:solidFill>
              </a:rPr>
              <a:t>primerljivo EU </a:t>
            </a:r>
            <a:r>
              <a:rPr lang="sl-SI" b="1" dirty="0" smtClean="0">
                <a:solidFill>
                  <a:srgbClr val="000000"/>
                </a:solidFill>
              </a:rPr>
              <a:t>raven. V desetih letih iz</a:t>
            </a:r>
            <a:endParaRPr lang="sl-SI" b="1" dirty="0">
              <a:solidFill>
                <a:srgbClr val="000000"/>
              </a:solidFill>
            </a:endParaRPr>
          </a:p>
          <a:p>
            <a:pPr>
              <a:buFontTx/>
              <a:buChar char="-"/>
            </a:pPr>
            <a:r>
              <a:rPr lang="sl-SI" b="1" dirty="0" smtClean="0"/>
              <a:t>0,7% </a:t>
            </a:r>
            <a:r>
              <a:rPr lang="sl-SI" dirty="0" smtClean="0"/>
              <a:t>delovnih mest in </a:t>
            </a:r>
            <a:r>
              <a:rPr lang="sl-SI" b="1" dirty="0" smtClean="0"/>
              <a:t>1% BDP </a:t>
            </a:r>
            <a:r>
              <a:rPr lang="sl-SI" dirty="0" smtClean="0"/>
              <a:t>na</a:t>
            </a:r>
          </a:p>
          <a:p>
            <a:pPr>
              <a:buFontTx/>
              <a:buChar char="-"/>
            </a:pPr>
            <a:r>
              <a:rPr lang="sl-SI" b="1" dirty="0" smtClean="0"/>
              <a:t>6,5</a:t>
            </a:r>
            <a:r>
              <a:rPr lang="sl-SI" b="1" dirty="0"/>
              <a:t>% </a:t>
            </a:r>
            <a:r>
              <a:rPr lang="sl-SI" dirty="0"/>
              <a:t>delovnih mest in </a:t>
            </a:r>
            <a:r>
              <a:rPr lang="sl-SI" b="1" dirty="0"/>
              <a:t>7% k </a:t>
            </a:r>
            <a:r>
              <a:rPr lang="sl-SI" b="1" dirty="0" smtClean="0"/>
              <a:t>BDP</a:t>
            </a:r>
            <a:r>
              <a:rPr lang="sl-SI" dirty="0" smtClean="0"/>
              <a:t> – povprečje 28 držav članic Evrospke unije. </a:t>
            </a:r>
            <a:endParaRPr lang="en-US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9806" y="17124"/>
            <a:ext cx="3962400" cy="713028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143000" y="685800"/>
            <a:ext cx="7543800" cy="408426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sl-SI" sz="3200" b="1" dirty="0"/>
              <a:t>V sklopu </a:t>
            </a:r>
            <a:r>
              <a:rPr lang="sl-SI" sz="3200" b="1" dirty="0" smtClean="0"/>
              <a:t>vladnega stratešega projekta delujejo projekte </a:t>
            </a:r>
            <a:r>
              <a:rPr lang="sl-SI" sz="3200" b="1" dirty="0"/>
              <a:t>skupine za:</a:t>
            </a:r>
            <a:r>
              <a:rPr lang="en-US" sz="3200" b="1" dirty="0"/>
              <a:t/>
            </a:r>
            <a:br>
              <a:rPr lang="en-US" sz="3200" b="1" dirty="0"/>
            </a:br>
            <a:r>
              <a:rPr lang="sl-SI" sz="3200" dirty="0"/>
              <a:t> 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1. Socialno </a:t>
            </a:r>
            <a:r>
              <a:rPr lang="en-US" sz="3200" dirty="0"/>
              <a:t>podjetništvo</a:t>
            </a:r>
            <a:br>
              <a:rPr lang="en-US" sz="3200" dirty="0"/>
            </a:br>
            <a:r>
              <a:rPr lang="en-US" sz="3200" dirty="0" smtClean="0"/>
              <a:t>2. Zadružništvo 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3. Ekonomsko </a:t>
            </a:r>
            <a:r>
              <a:rPr lang="en-US" sz="3200" dirty="0"/>
              <a:t>demokracijo</a:t>
            </a:r>
            <a:br>
              <a:rPr lang="en-US" sz="3200" dirty="0"/>
            </a:br>
            <a:r>
              <a:rPr lang="en-US" sz="3200" dirty="0" smtClean="0"/>
              <a:t>4. Inštitucije </a:t>
            </a:r>
            <a:r>
              <a:rPr lang="en-US" sz="3200" dirty="0"/>
              <a:t>znanja </a:t>
            </a:r>
            <a:r>
              <a:rPr lang="en-US" sz="3200" dirty="0" smtClean="0"/>
              <a:t>na področju socialne ekonomije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5. Finančno </a:t>
            </a:r>
            <a:r>
              <a:rPr lang="en-US" sz="3200" dirty="0"/>
              <a:t>podporno okolje </a:t>
            </a:r>
            <a:br>
              <a:rPr lang="en-US" sz="3200" dirty="0"/>
            </a:br>
            <a:r>
              <a:rPr lang="en-US" sz="3200" dirty="0" smtClean="0"/>
              <a:t>6. </a:t>
            </a:r>
            <a:r>
              <a:rPr lang="en-US" sz="3200" dirty="0" err="1" smtClean="0"/>
              <a:t>Prekarne</a:t>
            </a:r>
            <a:r>
              <a:rPr lang="en-US" sz="3200" dirty="0" smtClean="0"/>
              <a:t> </a:t>
            </a:r>
            <a:r>
              <a:rPr lang="en-US" sz="3200" dirty="0"/>
              <a:t>oblike na trgu </a:t>
            </a:r>
            <a:r>
              <a:rPr lang="en-US" sz="3200" dirty="0" err="1"/>
              <a:t>dela</a:t>
            </a:r>
            <a:r>
              <a:rPr lang="en-US" sz="3200" dirty="0"/>
              <a:t> </a:t>
            </a:r>
            <a:br>
              <a:rPr lang="en-US" sz="3200" dirty="0"/>
            </a:br>
            <a:r>
              <a:rPr lang="en-US" sz="3200" dirty="0" smtClean="0"/>
              <a:t>7. Kreativne </a:t>
            </a:r>
            <a:r>
              <a:rPr lang="en-US" sz="3200" dirty="0"/>
              <a:t>industrije </a:t>
            </a:r>
            <a:br>
              <a:rPr lang="en-US" sz="3200" dirty="0"/>
            </a:br>
            <a:r>
              <a:rPr lang="en-US" sz="3200" dirty="0" smtClean="0"/>
              <a:t>8. Invalidska podjetja in zaposlitvene centre</a:t>
            </a:r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9806" y="17124"/>
            <a:ext cx="3962400" cy="713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340042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04800" y="228600"/>
            <a:ext cx="8458200" cy="38087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sl-SI" sz="3000" b="1" dirty="0" smtClean="0"/>
              <a:t>Aktivnosti:</a:t>
            </a:r>
            <a:r>
              <a:rPr lang="sl-SI" sz="3000" b="1" dirty="0"/>
              <a:t/>
            </a:r>
            <a:br>
              <a:rPr lang="sl-SI" sz="3000" b="1" dirty="0"/>
            </a:br>
            <a:r>
              <a:rPr lang="sl-SI" sz="3000" b="1" dirty="0"/>
              <a:t/>
            </a:r>
            <a:br>
              <a:rPr lang="sl-SI" sz="3000" b="1" dirty="0"/>
            </a:br>
            <a:r>
              <a:rPr lang="sl-SI" sz="3000" b="1" dirty="0"/>
              <a:t> </a:t>
            </a:r>
            <a:r>
              <a:rPr lang="en-US" sz="3000" dirty="0" smtClean="0"/>
              <a:t>- </a:t>
            </a:r>
            <a:r>
              <a:rPr lang="sl-SI" sz="2700" b="1" dirty="0"/>
              <a:t>Sistemska ureditev in integracija socialne ekonomije </a:t>
            </a:r>
            <a:r>
              <a:rPr lang="sl-SI" sz="2700" dirty="0"/>
              <a:t>v vse ključne dokumente za pospeševanje </a:t>
            </a:r>
            <a:r>
              <a:rPr lang="sl-SI" sz="2700" dirty="0" smtClean="0"/>
              <a:t>podjetništva.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>- </a:t>
            </a:r>
            <a:r>
              <a:rPr lang="sl-SI" sz="2700" b="1" dirty="0"/>
              <a:t>Umestitev socialne ekonomije </a:t>
            </a:r>
            <a:r>
              <a:rPr lang="sl-SI" sz="2700" dirty="0"/>
              <a:t>v programske dokumente </a:t>
            </a:r>
            <a:r>
              <a:rPr lang="sl-SI" sz="2700" b="1" dirty="0"/>
              <a:t>izvajanja Evropske kohezijske politike </a:t>
            </a:r>
            <a:r>
              <a:rPr lang="sl-SI" sz="2700" dirty="0"/>
              <a:t>v Sloveniji v finančni perspektivi 2014-</a:t>
            </a:r>
            <a:r>
              <a:rPr lang="sl-SI" sz="2700" dirty="0" smtClean="0"/>
              <a:t>2020</a:t>
            </a:r>
            <a:br>
              <a:rPr lang="sl-SI" sz="2700" dirty="0" smtClean="0"/>
            </a:br>
            <a:r>
              <a:rPr lang="sl-SI" sz="2700" dirty="0" smtClean="0"/>
              <a:t> </a:t>
            </a:r>
            <a:endParaRPr lang="sl-SI" sz="2700" dirty="0"/>
          </a:p>
          <a:p>
            <a:r>
              <a:rPr lang="sl-SI" sz="2700" dirty="0" smtClean="0"/>
              <a:t>- Priprava </a:t>
            </a:r>
            <a:r>
              <a:rPr lang="sl-SI" sz="2700" dirty="0"/>
              <a:t>sprememb </a:t>
            </a:r>
            <a:r>
              <a:rPr lang="sl-SI" sz="2700" b="1" dirty="0"/>
              <a:t>Zakona o socialnem podjetništvu </a:t>
            </a:r>
            <a:r>
              <a:rPr lang="sl-SI" sz="2700" dirty="0"/>
              <a:t>in </a:t>
            </a:r>
            <a:r>
              <a:rPr lang="sl-SI" sz="2700" b="1" dirty="0"/>
              <a:t>Zakona o </a:t>
            </a:r>
            <a:r>
              <a:rPr lang="sl-SI" sz="2700" b="1" dirty="0" smtClean="0"/>
              <a:t>zadrugah</a:t>
            </a:r>
            <a:endParaRPr lang="sl-SI" sz="2700" dirty="0" smtClean="0"/>
          </a:p>
          <a:p>
            <a:endParaRPr lang="sl-SI" sz="2800" dirty="0" smtClean="0"/>
          </a:p>
          <a:p>
            <a:r>
              <a:rPr lang="sl-SI" sz="2800" dirty="0" smtClean="0"/>
              <a:t>- </a:t>
            </a:r>
            <a:r>
              <a:rPr lang="sl-SI" sz="2800" dirty="0"/>
              <a:t>Priprava</a:t>
            </a:r>
            <a:r>
              <a:rPr lang="sl-SI" sz="2800" b="1" dirty="0"/>
              <a:t> Strategije razvoja socialne ekonomije in ekonomske demokracije </a:t>
            </a:r>
            <a:r>
              <a:rPr lang="sl-SI" sz="2800" b="1" dirty="0" smtClean="0"/>
              <a:t>od 2017 do </a:t>
            </a:r>
            <a:r>
              <a:rPr lang="sl-SI" sz="2800" b="1" dirty="0"/>
              <a:t>leta </a:t>
            </a:r>
            <a:r>
              <a:rPr lang="sl-SI" sz="2800" b="1" dirty="0" smtClean="0"/>
              <a:t>2027.</a:t>
            </a:r>
            <a:endParaRPr lang="en-US" sz="2800" dirty="0"/>
          </a:p>
          <a:p>
            <a:pPr marL="457200" indent="-457200">
              <a:buFontTx/>
              <a:buChar char="-"/>
            </a:pPr>
            <a:endParaRPr lang="sl-SI" sz="2700" dirty="0"/>
          </a:p>
          <a:p>
            <a:r>
              <a:rPr lang="sl-SI" sz="3000" dirty="0"/>
              <a:t/>
            </a:r>
            <a:br>
              <a:rPr lang="sl-SI" sz="3000" dirty="0"/>
            </a:br>
            <a:endParaRPr lang="en-US" sz="3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9806" y="17124"/>
            <a:ext cx="3962400" cy="713028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" y="563940"/>
            <a:ext cx="8763000" cy="385566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sl-SI" sz="2500" b="1" dirty="0" smtClean="0"/>
              <a:t>Aktivnosti:</a:t>
            </a:r>
            <a:r>
              <a:rPr lang="sl-SI" sz="2500" b="1" dirty="0"/>
              <a:t/>
            </a:r>
            <a:br>
              <a:rPr lang="sl-SI" sz="2500" b="1" dirty="0"/>
            </a:br>
            <a:r>
              <a:rPr lang="sl-SI" sz="2500" b="1" dirty="0"/>
              <a:t> </a:t>
            </a:r>
            <a:r>
              <a:rPr lang="en-US" sz="2500" dirty="0"/>
              <a:t/>
            </a:r>
            <a:br>
              <a:rPr lang="en-US" sz="2500" dirty="0"/>
            </a:br>
            <a:r>
              <a:rPr lang="en-US" sz="2800" dirty="0"/>
              <a:t>- </a:t>
            </a:r>
            <a:r>
              <a:rPr lang="en-US" sz="2800" dirty="0" smtClean="0"/>
              <a:t>Podpora </a:t>
            </a:r>
            <a:r>
              <a:rPr lang="sl-SI" sz="2800" dirty="0" smtClean="0"/>
              <a:t>vzpostavitvi</a:t>
            </a:r>
            <a:r>
              <a:rPr lang="sl-SI" sz="2800" b="1" dirty="0" smtClean="0"/>
              <a:t> </a:t>
            </a:r>
            <a:r>
              <a:rPr lang="sl-SI" sz="2800" b="1" dirty="0"/>
              <a:t>podpornega okolja </a:t>
            </a:r>
            <a:r>
              <a:rPr lang="sl-SI" sz="2800" dirty="0"/>
              <a:t>in</a:t>
            </a:r>
            <a:r>
              <a:rPr lang="sl-SI" sz="2800" b="1" dirty="0"/>
              <a:t> </a:t>
            </a:r>
            <a:r>
              <a:rPr lang="sl-SI" sz="2800" b="1" dirty="0" smtClean="0"/>
              <a:t>mentorskih programov </a:t>
            </a:r>
            <a:r>
              <a:rPr lang="sl-SI" sz="2800" dirty="0" smtClean="0"/>
              <a:t>za socialna podjetja.</a:t>
            </a:r>
          </a:p>
          <a:p>
            <a:endParaRPr lang="sl-SI" sz="2800" dirty="0"/>
          </a:p>
          <a:p>
            <a:pPr marL="457200" indent="-457200">
              <a:buFontTx/>
              <a:buChar char="-"/>
            </a:pPr>
            <a:r>
              <a:rPr lang="sl-SI" sz="2800" dirty="0" smtClean="0"/>
              <a:t>Podpora socialnim podjetjem v </a:t>
            </a:r>
            <a:r>
              <a:rPr lang="sl-SI" sz="2800" b="1" dirty="0" smtClean="0"/>
              <a:t>zagonski - start up fazi.</a:t>
            </a:r>
          </a:p>
          <a:p>
            <a:endParaRPr lang="sl-SI" sz="2800" b="1" dirty="0" smtClean="0"/>
          </a:p>
          <a:p>
            <a:pPr marL="457200" indent="-457200">
              <a:buFontTx/>
              <a:buChar char="-"/>
            </a:pPr>
            <a:r>
              <a:rPr lang="sl-SI" sz="2800" dirty="0" smtClean="0"/>
              <a:t>Podpora  </a:t>
            </a:r>
            <a:r>
              <a:rPr lang="sl-SI" sz="2800" b="1" dirty="0" smtClean="0"/>
              <a:t>“učnim” </a:t>
            </a:r>
            <a:r>
              <a:rPr lang="sl-SI" sz="2800" dirty="0" smtClean="0"/>
              <a:t>socialnim podjetjem za usposabljanje  ranljivih skupin na trgu dela (deficitarni poklici, ...)</a:t>
            </a:r>
            <a:br>
              <a:rPr lang="sl-SI" sz="2800" dirty="0" smtClean="0"/>
            </a:br>
            <a:endParaRPr lang="sl-SI" sz="2800" dirty="0" smtClean="0"/>
          </a:p>
          <a:p>
            <a:pPr marL="457200" indent="-457200">
              <a:buFontTx/>
              <a:buChar char="-"/>
            </a:pPr>
            <a:r>
              <a:rPr lang="sl-SI" sz="2800" dirty="0" smtClean="0"/>
              <a:t>Podpora izvajanju  progamov </a:t>
            </a:r>
            <a:r>
              <a:rPr lang="sl-SI" sz="2800" b="1" dirty="0" smtClean="0"/>
              <a:t>socialnega vključevanja</a:t>
            </a:r>
            <a:r>
              <a:rPr lang="sl-SI" sz="2800" dirty="0" smtClean="0"/>
              <a:t> in deinstitualizacije s strani socialnih podjetij</a:t>
            </a:r>
          </a:p>
          <a:p>
            <a:endParaRPr lang="sl-SI" sz="2800" dirty="0" smtClean="0"/>
          </a:p>
          <a:p>
            <a:pPr marL="342900" indent="-342900">
              <a:buFontTx/>
              <a:buChar char="-"/>
            </a:pPr>
            <a:r>
              <a:rPr lang="sl-SI" sz="2800" dirty="0" smtClean="0"/>
              <a:t>Podpora razvoju socialnega podjetništva </a:t>
            </a:r>
            <a:r>
              <a:rPr lang="sl-SI" sz="2800" b="1" dirty="0" smtClean="0"/>
              <a:t>na podeželju </a:t>
            </a:r>
          </a:p>
          <a:p>
            <a:endParaRPr lang="sl-SI" sz="25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9806" y="17124"/>
            <a:ext cx="3962400" cy="713028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slow">
    <p:push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" y="76200"/>
            <a:ext cx="8763000" cy="385566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sl-SI" sz="2500" b="1" dirty="0" smtClean="0"/>
              <a:t>Aktivnosti:</a:t>
            </a:r>
            <a:r>
              <a:rPr lang="sl-SI" sz="2500" b="1" dirty="0"/>
              <a:t/>
            </a:r>
            <a:br>
              <a:rPr lang="sl-SI" sz="2500" b="1" dirty="0"/>
            </a:br>
            <a:r>
              <a:rPr lang="sl-SI" sz="2500" b="1" dirty="0"/>
              <a:t> </a:t>
            </a:r>
            <a:endParaRPr lang="sl-SI" sz="2500" dirty="0" smtClean="0"/>
          </a:p>
          <a:p>
            <a:pPr marL="457200" indent="-457200">
              <a:buFontTx/>
              <a:buChar char="-"/>
            </a:pPr>
            <a:r>
              <a:rPr lang="sl-SI" sz="2800" b="1" dirty="0" smtClean="0"/>
              <a:t>Oblikovanje finančnih instrumentov </a:t>
            </a:r>
            <a:r>
              <a:rPr lang="sl-SI" sz="2800" dirty="0" smtClean="0"/>
              <a:t>za socialna podjetja – dostop do kreditov za financiranje razvojne faze </a:t>
            </a:r>
          </a:p>
          <a:p>
            <a:pPr marL="457200" indent="-457200">
              <a:buFontTx/>
              <a:buChar char="-"/>
            </a:pPr>
            <a:endParaRPr lang="sl-SI" sz="2800" dirty="0" smtClean="0"/>
          </a:p>
          <a:p>
            <a:pPr marL="457200" indent="-457200">
              <a:buFontTx/>
              <a:buChar char="-"/>
            </a:pPr>
            <a:r>
              <a:rPr lang="sl-SI" sz="2800" dirty="0" smtClean="0"/>
              <a:t>Sprememba Zakon </a:t>
            </a:r>
            <a:r>
              <a:rPr lang="sl-SI" sz="2800" dirty="0"/>
              <a:t>o javnem naročanju – </a:t>
            </a:r>
            <a:r>
              <a:rPr lang="sl-SI" sz="2800" b="1" dirty="0"/>
              <a:t>pridržana javna naročila za socialna </a:t>
            </a:r>
            <a:r>
              <a:rPr lang="sl-SI" sz="2800" b="1" dirty="0" smtClean="0"/>
              <a:t>podjetja</a:t>
            </a:r>
          </a:p>
          <a:p>
            <a:endParaRPr lang="sl-SI" sz="2800" b="1" dirty="0"/>
          </a:p>
          <a:p>
            <a:pPr marL="457200" indent="-457200">
              <a:buFontTx/>
              <a:buChar char="-"/>
            </a:pPr>
            <a:r>
              <a:rPr lang="sl-SI" sz="2800" dirty="0"/>
              <a:t>Promocija storitev in izdelkov socialnih podjetij s kampanjo “</a:t>
            </a:r>
            <a:r>
              <a:rPr lang="sl-SI" sz="2800" b="1" dirty="0"/>
              <a:t>Kupujmo z družbenim učinkom</a:t>
            </a:r>
            <a:r>
              <a:rPr lang="sl-SI" sz="2800" b="1" dirty="0" smtClean="0"/>
              <a:t>”</a:t>
            </a:r>
          </a:p>
          <a:p>
            <a:pPr marL="457200" indent="-457200">
              <a:buFontTx/>
              <a:buChar char="-"/>
            </a:pPr>
            <a:endParaRPr lang="sl-SI" sz="2800" b="1" dirty="0"/>
          </a:p>
          <a:p>
            <a:pPr marL="457200" indent="-457200">
              <a:buFontTx/>
              <a:buChar char="-"/>
            </a:pPr>
            <a:r>
              <a:rPr lang="sl-SI" sz="2800" dirty="0" smtClean="0"/>
              <a:t>Podpora vzpostavljanju </a:t>
            </a:r>
            <a:r>
              <a:rPr lang="sl-SI" sz="2800" b="1" dirty="0" smtClean="0"/>
              <a:t>zadružnim poslovnih modelov </a:t>
            </a:r>
            <a:r>
              <a:rPr lang="sl-SI" sz="2800" dirty="0" smtClean="0"/>
              <a:t>za razvoj poslovnih procesov višanja energetske in snovne učinkovitosti (energetske zadruge)</a:t>
            </a:r>
          </a:p>
          <a:p>
            <a:pPr marL="457200" indent="-457200">
              <a:buFontTx/>
              <a:buChar char="-"/>
            </a:pP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9806" y="17124"/>
            <a:ext cx="3962400" cy="713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17203"/>
      </p:ext>
    </p:extLst>
  </p:cSld>
  <p:clrMapOvr>
    <a:masterClrMapping/>
  </p:clrMapOvr>
  <p:transition xmlns:p14="http://schemas.microsoft.com/office/powerpoint/2010/main" spd="slow">
    <p:push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914400" y="731837"/>
            <a:ext cx="8077200" cy="4297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Potrošniške in prehranske zadruge</a:t>
            </a:r>
            <a:r>
              <a:rPr lang="en-US" sz="2400" dirty="0" smtClean="0"/>
              <a:t>: </a:t>
            </a:r>
            <a:r>
              <a:rPr lang="en-US" sz="2400" dirty="0"/>
              <a:t>poštena trgovina, </a:t>
            </a:r>
            <a:r>
              <a:rPr lang="en-US" sz="2400" dirty="0" smtClean="0"/>
              <a:t>lokalna prehranska samooskrba, 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 smtClean="0"/>
              <a:t>Storitvena socialna podjetja</a:t>
            </a:r>
            <a:r>
              <a:rPr lang="en-US" sz="2400" dirty="0" smtClean="0"/>
              <a:t>: </a:t>
            </a:r>
            <a:r>
              <a:rPr lang="en-US" sz="2400" dirty="0"/>
              <a:t>socialno-varstveni programi, pomoč na domu, medgeneracijski centri, zdravstveno-oskrbovalna dejavnost,..</a:t>
            </a:r>
          </a:p>
          <a:p>
            <a:pPr marL="0" indent="0">
              <a:buNone/>
            </a:pPr>
            <a:r>
              <a:rPr lang="en-US" sz="2400" b="1" dirty="0" smtClean="0"/>
              <a:t>Stanovanjske zadruge</a:t>
            </a:r>
            <a:r>
              <a:rPr lang="en-US" sz="2400" dirty="0" smtClean="0"/>
              <a:t>: </a:t>
            </a:r>
            <a:r>
              <a:rPr lang="en-US" sz="2400" dirty="0"/>
              <a:t>neprofitna najemna </a:t>
            </a:r>
            <a:r>
              <a:rPr lang="en-US" sz="2400" dirty="0" smtClean="0"/>
              <a:t>stanovanja..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 smtClean="0"/>
              <a:t>Turistične zadruge</a:t>
            </a:r>
            <a:r>
              <a:rPr lang="en-US" sz="2400" dirty="0" smtClean="0"/>
              <a:t>: </a:t>
            </a:r>
            <a:r>
              <a:rPr lang="en-US" sz="2400" dirty="0"/>
              <a:t>poslovno povezovanje lokalnih turističnih ponudnikov, trženje, racionalizacija poslovanja,..</a:t>
            </a:r>
          </a:p>
          <a:p>
            <a:pPr marL="0" indent="0">
              <a:buNone/>
            </a:pPr>
            <a:r>
              <a:rPr lang="en-US" sz="2400" b="1" dirty="0" smtClean="0"/>
              <a:t>Obrtniške in rokodelske zadruge: </a:t>
            </a:r>
            <a:r>
              <a:rPr lang="en-US" sz="2400" dirty="0"/>
              <a:t>povezovanje za skupen nastop na trgu, …</a:t>
            </a:r>
          </a:p>
          <a:p>
            <a:pPr marL="0" indent="0">
              <a:buNone/>
            </a:pPr>
            <a:r>
              <a:rPr lang="en-US" sz="2400" b="1" dirty="0" smtClean="0"/>
              <a:t>Energetske zadruge</a:t>
            </a:r>
            <a:r>
              <a:rPr lang="en-US" sz="2400" dirty="0" smtClean="0"/>
              <a:t> </a:t>
            </a:r>
            <a:r>
              <a:rPr lang="en-US" sz="2400" dirty="0"/>
              <a:t>– </a:t>
            </a:r>
            <a:r>
              <a:rPr lang="en-US" sz="2400" dirty="0" smtClean="0"/>
              <a:t>obnovljivi viri energije (sonce, </a:t>
            </a:r>
            <a:r>
              <a:rPr lang="en-US" sz="2400" dirty="0" err="1" smtClean="0"/>
              <a:t>voda</a:t>
            </a:r>
            <a:r>
              <a:rPr lang="en-US" sz="2400" dirty="0" smtClean="0"/>
              <a:t>, veter, biomasa)</a:t>
            </a:r>
          </a:p>
          <a:p>
            <a:pPr marL="0" indent="0">
              <a:buNone/>
            </a:pPr>
            <a:r>
              <a:rPr lang="en-US" sz="2400" b="1" dirty="0" smtClean="0"/>
              <a:t>Delavske zadruge </a:t>
            </a:r>
            <a:r>
              <a:rPr lang="en-US" sz="2400" dirty="0" smtClean="0"/>
              <a:t>– </a:t>
            </a:r>
            <a:r>
              <a:rPr lang="en-US" sz="2400" dirty="0" err="1" smtClean="0"/>
              <a:t>zagon</a:t>
            </a:r>
            <a:r>
              <a:rPr lang="en-US" sz="2400" dirty="0" smtClean="0"/>
              <a:t> zdravih jeder podjetij, delavski prevzemi podjetij,..</a:t>
            </a:r>
          </a:p>
          <a:p>
            <a:pPr marL="0" indent="0">
              <a:buNone/>
            </a:pPr>
            <a:r>
              <a:rPr lang="en-US" sz="2400" b="1" dirty="0" smtClean="0"/>
              <a:t>Mladinske zadruge </a:t>
            </a:r>
            <a:r>
              <a:rPr lang="en-US" sz="2400" dirty="0" smtClean="0"/>
              <a:t>– zaposlovanje mladih.</a:t>
            </a:r>
            <a:endParaRPr lang="en-US" sz="2400" dirty="0"/>
          </a:p>
        </p:txBody>
      </p:sp>
      <p:sp>
        <p:nvSpPr>
          <p:cNvPr id="3" name="Titre 3"/>
          <p:cNvSpPr>
            <a:spLocks noGrp="1"/>
          </p:cNvSpPr>
          <p:nvPr>
            <p:ph type="title" idx="4294967295"/>
          </p:nvPr>
        </p:nvSpPr>
        <p:spPr>
          <a:xfrm>
            <a:off x="838200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500" b="1" dirty="0" smtClean="0"/>
              <a:t>Področja razvoja socialnih podjetij </a:t>
            </a:r>
            <a:endParaRPr lang="en-US" sz="35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7231246"/>
      </p:ext>
    </p:extLst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962400" y="1981200"/>
            <a:ext cx="7467600" cy="280022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/>
            <a:r>
              <a:rPr lang="en-US" sz="3200" b="1" dirty="0"/>
              <a:t>Hvala za pozornost !</a:t>
            </a:r>
            <a:br>
              <a:rPr lang="en-US" sz="3200" b="1" dirty="0"/>
            </a:br>
            <a:r>
              <a:rPr lang="en-US" sz="3200" b="1" dirty="0"/>
              <a:t/>
            </a:r>
            <a:br>
              <a:rPr lang="en-US" sz="3200" b="1" dirty="0"/>
            </a:br>
            <a:r>
              <a:rPr lang="en-US" sz="2700" b="1" dirty="0"/>
              <a:t>Tadej Slapnik</a:t>
            </a:r>
            <a:br>
              <a:rPr lang="en-US" sz="2700" b="1" dirty="0"/>
            </a:br>
            <a:r>
              <a:rPr lang="en-US" sz="2300" dirty="0"/>
              <a:t>državni sekretar</a:t>
            </a:r>
            <a:br>
              <a:rPr lang="en-US" sz="2300" dirty="0"/>
            </a:br>
            <a:r>
              <a:rPr lang="en-US" sz="2300" dirty="0"/>
              <a:t>Kabinet predsednika Vlade </a:t>
            </a:r>
            <a:r>
              <a:rPr lang="en-US" sz="2300" dirty="0" smtClean="0"/>
              <a:t>RS</a:t>
            </a:r>
            <a:r>
              <a:rPr lang="en-US" sz="2300" dirty="0"/>
              <a:t/>
            </a:r>
            <a:br>
              <a:rPr lang="en-US" sz="2300" dirty="0"/>
            </a:br>
            <a:r>
              <a:rPr lang="en-US" sz="2300" dirty="0"/>
              <a:t>Gregorčičeva 25</a:t>
            </a:r>
            <a:br>
              <a:rPr lang="en-US" sz="2300" dirty="0"/>
            </a:br>
            <a:r>
              <a:rPr lang="en-US" sz="2300" dirty="0"/>
              <a:t>1000 </a:t>
            </a:r>
            <a:r>
              <a:rPr lang="en-US" sz="2300" dirty="0" smtClean="0"/>
              <a:t>Ljubljana</a:t>
            </a:r>
          </a:p>
          <a:p>
            <a:pPr lvl="0"/>
            <a:r>
              <a:rPr lang="en-US" sz="2300" dirty="0" smtClean="0"/>
              <a:t>M: 031 348 930</a:t>
            </a:r>
          </a:p>
          <a:p>
            <a:pPr lvl="0"/>
            <a:r>
              <a:rPr lang="en-US" sz="2300" dirty="0" smtClean="0"/>
              <a:t>E: </a:t>
            </a:r>
            <a:r>
              <a:rPr lang="en-US" sz="2300" dirty="0" err="1" smtClean="0"/>
              <a:t>tadej.slapnik@gov.si</a:t>
            </a:r>
            <a:r>
              <a:rPr lang="en-US" sz="2300" dirty="0"/>
              <a:t/>
            </a:r>
            <a:br>
              <a:rPr lang="en-US" sz="2300" dirty="0"/>
            </a:br>
            <a:r>
              <a:rPr lang="en-US" sz="3200" b="1" dirty="0"/>
              <a:t/>
            </a:r>
            <a:br>
              <a:rPr lang="en-US" sz="3200" b="1" dirty="0"/>
            </a:br>
            <a:endParaRPr lang="en-US" sz="3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20753331" flipH="1">
            <a:off x="108261" y="-3142205"/>
            <a:ext cx="2895600" cy="686108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9806" y="17124"/>
            <a:ext cx="3962400" cy="713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056602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I2DOt6RzRcU51QxdhNew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GzTPKJNXuuOK4v20iPS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uhWvCQomImT50qU5y4Zn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heme/theme1.xml><?xml version="1.0" encoding="utf-8"?>
<a:theme xmlns:a="http://schemas.openxmlformats.org/drawingml/2006/main" name="Training New Employe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 New Employees.potx</Template>
  <TotalTime>0</TotalTime>
  <Words>458</Words>
  <Application>Microsoft Macintosh PowerPoint</Application>
  <PresentationFormat>On-screen Show (4:3)</PresentationFormat>
  <Paragraphs>73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Training New Employees</vt:lpstr>
      <vt:lpstr>Predstavitev vladnega strateškega projekta: Spodbujanje razvoja socialnega podjetništva, zadružništva in ekonomske demokracije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Področja razvoja socialnih podjetij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2010-02-01T21:33:28Z</dcterms:created>
  <dcterms:modified xsi:type="dcterms:W3CDTF">2016-03-25T06:20:02Z</dcterms:modified>
</cp:coreProperties>
</file>